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85" r:id="rId2"/>
    <p:sldId id="326" r:id="rId3"/>
    <p:sldId id="318" r:id="rId4"/>
    <p:sldId id="319" r:id="rId5"/>
    <p:sldId id="267" r:id="rId6"/>
    <p:sldId id="321" r:id="rId7"/>
    <p:sldId id="325" r:id="rId8"/>
    <p:sldId id="320" r:id="rId9"/>
    <p:sldId id="268" r:id="rId10"/>
    <p:sldId id="301" r:id="rId11"/>
    <p:sldId id="289" r:id="rId12"/>
    <p:sldId id="271" r:id="rId13"/>
    <p:sldId id="304" r:id="rId14"/>
    <p:sldId id="322" r:id="rId15"/>
    <p:sldId id="305" r:id="rId16"/>
    <p:sldId id="32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12" Type="http://schemas.openxmlformats.org/officeDocument/2006/relationships/image" Target="../media/image16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11" Type="http://schemas.openxmlformats.org/officeDocument/2006/relationships/image" Target="../media/image15.wmf"/><Relationship Id="rId5" Type="http://schemas.openxmlformats.org/officeDocument/2006/relationships/image" Target="../media/image9.wmf"/><Relationship Id="rId10" Type="http://schemas.openxmlformats.org/officeDocument/2006/relationships/image" Target="../media/image14.wmf"/><Relationship Id="rId4" Type="http://schemas.openxmlformats.org/officeDocument/2006/relationships/image" Target="../media/image8.wmf"/><Relationship Id="rId9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8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46.wmf"/><Relationship Id="rId4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3E616-2B1C-46FC-A121-E8AEDF2FE69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145B3-A8F8-42CB-97E9-50B1B40BD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516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F8C91BE4-9FFC-6ACD-57E2-CCCC9FBFD2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9A4923CA-DFE3-396D-4052-9EBB47AA8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Cambria Math" panose="02040503050406030204" pitchFamily="18" charset="0"/>
              </a:rPr>
              <a:t>整个球面对圆心所张的立体角是4𝜋球面度</a:t>
            </a:r>
            <a:endParaRPr lang="zh-CN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52F95D7D-0C38-9D06-2AF0-0A51E7016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CB756CF-F087-4973-B7D1-46E98D7FEFD9}" type="slidenum">
              <a:rPr lang="en-US" altLang="zh-CN" sz="1300"/>
              <a:pPr/>
              <a:t>6</a:t>
            </a:fld>
            <a:endParaRPr lang="en-US" altLang="zh-CN" sz="1300"/>
          </a:p>
        </p:txBody>
      </p:sp>
    </p:spTree>
    <p:extLst>
      <p:ext uri="{BB962C8B-B14F-4D97-AF65-F5344CB8AC3E}">
        <p14:creationId xmlns:p14="http://schemas.microsoft.com/office/powerpoint/2010/main" val="1685885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713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1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55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07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88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9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04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9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7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1480B-45E2-4B4F-8C58-96183909A11B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4C458-2E8E-4E63-A34A-ED601D3A6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oleObject" Target="../embeddings/oleObject47.bin"/><Relationship Id="rId3" Type="http://schemas.openxmlformats.org/officeDocument/2006/relationships/hyperlink" Target="1.3&#39640;&#26031;&#23450;&#29702;.ppt#-1,1,34" TargetMode="External"/><Relationship Id="rId7" Type="http://schemas.openxmlformats.org/officeDocument/2006/relationships/image" Target="../media/image44.wmf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4.bin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43.wmf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45.wmf"/><Relationship Id="rId4" Type="http://schemas.openxmlformats.org/officeDocument/2006/relationships/oleObject" Target="../embeddings/oleObject43.bin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4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image" Target="../media/image46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wmf"/><Relationship Id="rId11" Type="http://schemas.openxmlformats.org/officeDocument/2006/relationships/image" Target="../media/image53.wmf"/><Relationship Id="rId5" Type="http://schemas.openxmlformats.org/officeDocument/2006/relationships/oleObject" Target="../embeddings/oleObject50.bin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50.wmf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oleObject" Target="../embeddings/oleObject54.bin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58.png"/><Relationship Id="rId4" Type="http://schemas.openxmlformats.org/officeDocument/2006/relationships/image" Target="../media/image55.wmf"/><Relationship Id="rId9" Type="http://schemas.openxmlformats.org/officeDocument/2006/relationships/image" Target="../media/image5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1.v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2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62.wmf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7.jpeg"/><Relationship Id="rId4" Type="http://schemas.openxmlformats.org/officeDocument/2006/relationships/image" Target="../media/image6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7.emf"/><Relationship Id="rId18" Type="http://schemas.openxmlformats.org/officeDocument/2006/relationships/image" Target="../media/image11.wmf"/><Relationship Id="rId26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e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0.wmf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16.wmf"/><Relationship Id="rId10" Type="http://schemas.openxmlformats.org/officeDocument/2006/relationships/image" Target="../media/image8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1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8.wmf"/><Relationship Id="rId26" Type="http://schemas.openxmlformats.org/officeDocument/2006/relationships/oleObject" Target="../embeddings/oleObject27.bin"/><Relationship Id="rId3" Type="http://schemas.openxmlformats.org/officeDocument/2006/relationships/oleObject" Target="../embeddings/oleObject13.bin"/><Relationship Id="rId21" Type="http://schemas.openxmlformats.org/officeDocument/2006/relationships/oleObject" Target="../embeddings/oleObject2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wmf"/><Relationship Id="rId20" Type="http://schemas.openxmlformats.org/officeDocument/2006/relationships/oleObject" Target="../embeddings/oleObject2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jpeg"/><Relationship Id="rId11" Type="http://schemas.openxmlformats.org/officeDocument/2006/relationships/oleObject" Target="../embeddings/oleObject16.bin"/><Relationship Id="rId24" Type="http://schemas.openxmlformats.org/officeDocument/2006/relationships/oleObject" Target="../embeddings/oleObject25.bin"/><Relationship Id="rId5" Type="http://schemas.openxmlformats.org/officeDocument/2006/relationships/image" Target="../media/image1.png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4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6.wmf"/><Relationship Id="rId22" Type="http://schemas.openxmlformats.org/officeDocument/2006/relationships/oleObject" Target="../embeddings/oleObject2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../../&#25554;&#25773;/&#36890;&#37327;1.MPG" TargetMode="Externa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8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37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34.bin"/><Relationship Id="rId1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.bin"/><Relationship Id="rId20" Type="http://schemas.openxmlformats.org/officeDocument/2006/relationships/image" Target="../media/image33.gi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33.bin"/><Relationship Id="rId19" Type="http://schemas.openxmlformats.org/officeDocument/2006/relationships/oleObject" Target="../embeddings/oleObject38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3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42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1">
            <a:extLst>
              <a:ext uri="{FF2B5EF4-FFF2-40B4-BE49-F238E27FC236}">
                <a16:creationId xmlns:a16="http://schemas.microsoft.com/office/drawing/2014/main" id="{BF56223D-AD00-AAAC-14EB-5033370FF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761" y="156192"/>
            <a:ext cx="4114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§1.3 </a:t>
            </a:r>
            <a:r>
              <a:rPr lang="zh-CN" altLang="en-US" sz="40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高斯定理</a:t>
            </a:r>
            <a:endParaRPr lang="zh-CN" altLang="en-US" sz="40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D777775-B73E-47EF-ABB7-35E812B2A485}"/>
              </a:ext>
            </a:extLst>
          </p:cNvPr>
          <p:cNvGrpSpPr>
            <a:grpSpLocks/>
          </p:cNvGrpSpPr>
          <p:nvPr/>
        </p:nvGrpSpPr>
        <p:grpSpPr bwMode="auto">
          <a:xfrm>
            <a:off x="1178594" y="2779730"/>
            <a:ext cx="3470718" cy="2699385"/>
            <a:chOff x="9041" y="5700"/>
            <a:chExt cx="5465" cy="4251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277693D3-1269-4DF2-9180-024348AB0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7" y="5700"/>
              <a:ext cx="3227" cy="32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文本框 13">
              <a:extLst>
                <a:ext uri="{FF2B5EF4-FFF2-40B4-BE49-F238E27FC236}">
                  <a16:creationId xmlns:a16="http://schemas.microsoft.com/office/drawing/2014/main" id="{C07686C8-9BE3-4F94-BF54-2AFD983BD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1" y="9127"/>
              <a:ext cx="5465" cy="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点电荷</a:t>
              </a:r>
              <a:r>
                <a: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Q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周围的电场</a:t>
              </a:r>
            </a:p>
          </p:txBody>
        </p:sp>
      </p:grpSp>
      <p:pic>
        <p:nvPicPr>
          <p:cNvPr id="12" name="图片 5">
            <a:extLst>
              <a:ext uri="{FF2B5EF4-FFF2-40B4-BE49-F238E27FC236}">
                <a16:creationId xmlns:a16="http://schemas.microsoft.com/office/drawing/2014/main" id="{D9FFBD5C-DC41-4803-A70A-ED2D7BDE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922" y="2891125"/>
            <a:ext cx="2455862" cy="1851025"/>
          </a:xfrm>
          <a:prstGeom prst="rect">
            <a:avLst/>
          </a:prstGeom>
          <a:noFill/>
          <a:ln w="9525">
            <a:noFill/>
          </a:ln>
          <a:effectLst>
            <a:outerShdw blurRad="457200" dist="50800" dir="47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3" name="文本框 13">
            <a:extLst>
              <a:ext uri="{FF2B5EF4-FFF2-40B4-BE49-F238E27FC236}">
                <a16:creationId xmlns:a16="http://schemas.microsoft.com/office/drawing/2014/main" id="{F077736F-9693-4499-A6CD-BA61A6EA6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947" y="4919799"/>
            <a:ext cx="35650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通电导线周围的磁场</a:t>
            </a: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id="{C1F54A5B-81C1-4FFC-BBED-940D857B8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76" y="2233076"/>
            <a:ext cx="50891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不同的场有不同的特点。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C55133-7953-42C7-A55B-7C1E94055F69}"/>
              </a:ext>
            </a:extLst>
          </p:cNvPr>
          <p:cNvSpPr txBox="1"/>
          <p:nvPr/>
        </p:nvSpPr>
        <p:spPr>
          <a:xfrm>
            <a:off x="271915" y="864217"/>
            <a:ext cx="8754794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基于点电荷的电场表达式，通过计算可以给出任意带电体的电场。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7B4F68-6829-44D7-B718-52EE60135AC7}"/>
              </a:ext>
            </a:extLst>
          </p:cNvPr>
          <p:cNvSpPr txBox="1"/>
          <p:nvPr/>
        </p:nvSpPr>
        <p:spPr>
          <a:xfrm>
            <a:off x="1423404" y="549994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有“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”和“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19F605-A4C1-46F0-8D5C-FC762979C1E5}"/>
              </a:ext>
            </a:extLst>
          </p:cNvPr>
          <p:cNvSpPr txBox="1"/>
          <p:nvPr/>
        </p:nvSpPr>
        <p:spPr>
          <a:xfrm>
            <a:off x="5560856" y="54999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有“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B86BD4C6-BF81-43C9-A7B8-38CE55C14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98" y="6137026"/>
            <a:ext cx="77158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用“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通量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”和“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环量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”来描述这些性质。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" grpId="0"/>
      <p:bldP spid="4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7228F63-C504-9DE2-7E9D-7E8B661F6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38404"/>
            <a:ext cx="5229225" cy="620712"/>
          </a:xfrm>
        </p:spPr>
        <p:txBody>
          <a:bodyPr/>
          <a:lstStyle/>
          <a:p>
            <a:pPr marL="446088" indent="-446088"/>
            <a:r>
              <a:rPr lang="en-US" altLang="zh-CN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点电荷</a:t>
            </a:r>
            <a:r>
              <a:rPr lang="en-US" altLang="zh-CN" sz="3200" b="1" i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被任意曲面包围 </a:t>
            </a:r>
          </a:p>
        </p:txBody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ABC78A2C-680A-4477-09E0-269605F91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4641371"/>
            <a:ext cx="3684587" cy="620712"/>
          </a:xfrm>
        </p:spPr>
        <p:txBody>
          <a:bodyPr/>
          <a:lstStyle/>
          <a:p>
            <a:pPr algn="just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对整个闭合面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有 </a:t>
            </a:r>
          </a:p>
        </p:txBody>
      </p:sp>
      <p:graphicFrame>
        <p:nvGraphicFramePr>
          <p:cNvPr id="282631" name="Object 2">
            <a:hlinkClick r:id="rId3" action="ppaction://hlinkpres?slideindex=1&amp;slidetitle=34"/>
            <a:extLst>
              <a:ext uri="{FF2B5EF4-FFF2-40B4-BE49-F238E27FC236}">
                <a16:creationId xmlns:a16="http://schemas.microsoft.com/office/drawing/2014/main" id="{A66BCAAC-C887-2B34-7F87-EDDBBBDBC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43078"/>
              </p:ext>
            </p:extLst>
          </p:nvPr>
        </p:nvGraphicFramePr>
        <p:xfrm>
          <a:off x="395288" y="1038114"/>
          <a:ext cx="4574645" cy="164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Equation" r:id="rId4" imgW="1815840" imgH="634680" progId="Equation.DSMT4">
                  <p:embed/>
                </p:oleObj>
              </mc:Choice>
              <mc:Fallback>
                <p:oleObj name="Equation" r:id="rId4" imgW="1815840" imgH="634680" progId="Equation.DSMT4">
                  <p:embed/>
                  <p:pic>
                    <p:nvPicPr>
                      <p:cNvPr id="282631" name="Object 2">
                        <a:hlinkClick r:id="" action="ppaction://hlinkpres?slideindex=1&amp;slidetitle="/>
                        <a:extLst>
                          <a:ext uri="{FF2B5EF4-FFF2-40B4-BE49-F238E27FC236}">
                            <a16:creationId xmlns:a16="http://schemas.microsoft.com/office/drawing/2014/main" id="{A66BCAAC-C887-2B34-7F87-EDDBBBDBC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038114"/>
                        <a:ext cx="4574645" cy="164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33" name="Object 3">
            <a:extLst>
              <a:ext uri="{FF2B5EF4-FFF2-40B4-BE49-F238E27FC236}">
                <a16:creationId xmlns:a16="http://schemas.microsoft.com/office/drawing/2014/main" id="{E43BE215-93C0-FE22-CA65-B9ED20342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736688"/>
              </p:ext>
            </p:extLst>
          </p:nvPr>
        </p:nvGraphicFramePr>
        <p:xfrm>
          <a:off x="1241214" y="5420079"/>
          <a:ext cx="3992563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6" imgW="1714320" imgH="444240" progId="Equation.DSMT4">
                  <p:embed/>
                </p:oleObj>
              </mc:Choice>
              <mc:Fallback>
                <p:oleObj name="Equation" r:id="rId6" imgW="1714320" imgH="444240" progId="Equation.DSMT4">
                  <p:embed/>
                  <p:pic>
                    <p:nvPicPr>
                      <p:cNvPr id="282633" name="Object 3">
                        <a:extLst>
                          <a:ext uri="{FF2B5EF4-FFF2-40B4-BE49-F238E27FC236}">
                            <a16:creationId xmlns:a16="http://schemas.microsoft.com/office/drawing/2014/main" id="{E43BE215-93C0-FE22-CA65-B9ED20342D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214" y="5420079"/>
                        <a:ext cx="3992563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4" name="Picture 2">
            <a:extLst>
              <a:ext uri="{FF2B5EF4-FFF2-40B4-BE49-F238E27FC236}">
                <a16:creationId xmlns:a16="http://schemas.microsoft.com/office/drawing/2014/main" id="{45DAF501-C726-4747-B8E3-B2DFA38E5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58" y="245005"/>
            <a:ext cx="2819400" cy="2976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E86E170-37D7-602B-3A14-48BE586D36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7182"/>
              </p:ext>
            </p:extLst>
          </p:nvPr>
        </p:nvGraphicFramePr>
        <p:xfrm>
          <a:off x="2501281" y="3280703"/>
          <a:ext cx="1871546" cy="1671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9" imgW="711000" imgH="634680" progId="Equation.DSMT4">
                  <p:embed/>
                </p:oleObj>
              </mc:Choice>
              <mc:Fallback>
                <p:oleObj name="Equation" r:id="rId9" imgW="7110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01281" y="3280703"/>
                        <a:ext cx="1871546" cy="1671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7AF9B10-50CC-3217-0D92-6F86525342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597659"/>
              </p:ext>
            </p:extLst>
          </p:nvPr>
        </p:nvGraphicFramePr>
        <p:xfrm>
          <a:off x="5251978" y="5420079"/>
          <a:ext cx="1958975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11" imgW="888840" imgH="444240" progId="Equation.DSMT4">
                  <p:embed/>
                </p:oleObj>
              </mc:Choice>
              <mc:Fallback>
                <p:oleObj name="Equation" r:id="rId11" imgW="888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51978" y="5420079"/>
                        <a:ext cx="1958975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08EF914-5F0C-CE3C-E9E1-174DD64474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765823"/>
              </p:ext>
            </p:extLst>
          </p:nvPr>
        </p:nvGraphicFramePr>
        <p:xfrm>
          <a:off x="7210953" y="5420079"/>
          <a:ext cx="650877" cy="885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Equation" r:id="rId13" imgW="317160" imgH="431640" progId="Equation.DSMT4">
                  <p:embed/>
                </p:oleObj>
              </mc:Choice>
              <mc:Fallback>
                <p:oleObj name="Equation" r:id="rId13" imgW="317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10953" y="5420079"/>
                        <a:ext cx="650877" cy="885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CB68625-2940-868A-FE41-907C6923CA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474984"/>
              </p:ext>
            </p:extLst>
          </p:nvPr>
        </p:nvGraphicFramePr>
        <p:xfrm>
          <a:off x="2501281" y="2219041"/>
          <a:ext cx="2137185" cy="155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15" imgW="888840" imgH="647640" progId="Equation.DSMT4">
                  <p:embed/>
                </p:oleObj>
              </mc:Choice>
              <mc:Fallback>
                <p:oleObj name="Equation" r:id="rId15" imgW="88884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01281" y="2219041"/>
                        <a:ext cx="2137185" cy="1557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7" grpId="0" build="p" autoUpdateAnimBg="0"/>
      <p:bldP spid="282627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E5B937B-C758-7531-CCEC-7A3CA00E0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401" y="246857"/>
            <a:ext cx="4919662" cy="584200"/>
          </a:xfrm>
        </p:spPr>
        <p:txBody>
          <a:bodyPr>
            <a:normAutofit/>
          </a:bodyPr>
          <a:lstStyle/>
          <a:p>
            <a:pPr algn="just"/>
            <a:r>
              <a:rPr lang="en-US" altLang="zh-CN" sz="32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32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点电荷在闭合曲面外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F2FA8478-CB95-994B-01B4-1E4AD0A7F8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4988" y="3625898"/>
            <a:ext cx="4802188" cy="1066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S´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dS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所对的立体角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09574" name="Object 6">
            <a:extLst>
              <a:ext uri="{FF2B5EF4-FFF2-40B4-BE49-F238E27FC236}">
                <a16:creationId xmlns:a16="http://schemas.microsoft.com/office/drawing/2014/main" id="{573B560A-91CC-F843-55C1-97B251992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455574"/>
              </p:ext>
            </p:extLst>
          </p:nvPr>
        </p:nvGraphicFramePr>
        <p:xfrm>
          <a:off x="4280165" y="3732259"/>
          <a:ext cx="2015861" cy="514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Equation" r:id="rId3" imgW="698197" imgH="177723" progId="Equation.3">
                  <p:embed/>
                </p:oleObj>
              </mc:Choice>
              <mc:Fallback>
                <p:oleObj name="Equation" r:id="rId3" imgW="698197" imgH="177723" progId="Equation.3">
                  <p:embed/>
                  <p:pic>
                    <p:nvPicPr>
                      <p:cNvPr id="109574" name="Object 6">
                        <a:extLst>
                          <a:ext uri="{FF2B5EF4-FFF2-40B4-BE49-F238E27FC236}">
                            <a16:creationId xmlns:a16="http://schemas.microsoft.com/office/drawing/2014/main" id="{573B560A-91CC-F843-55C1-97B2519926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0165" y="3732259"/>
                        <a:ext cx="2015861" cy="5146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8" name="Rectangle 10">
            <a:extLst>
              <a:ext uri="{FF2B5EF4-FFF2-40B4-BE49-F238E27FC236}">
                <a16:creationId xmlns:a16="http://schemas.microsoft.com/office/drawing/2014/main" id="{14FFB823-FD3C-ED08-87D2-B1F5F2BFA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1" y="4669103"/>
            <a:ext cx="58324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总通量为 </a:t>
            </a:r>
          </a:p>
        </p:txBody>
      </p:sp>
      <p:graphicFrame>
        <p:nvGraphicFramePr>
          <p:cNvPr id="109580" name="Object 12">
            <a:extLst>
              <a:ext uri="{FF2B5EF4-FFF2-40B4-BE49-F238E27FC236}">
                <a16:creationId xmlns:a16="http://schemas.microsoft.com/office/drawing/2014/main" id="{71420EA4-7DF4-0600-604E-5217461A1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294746"/>
              </p:ext>
            </p:extLst>
          </p:nvPr>
        </p:nvGraphicFramePr>
        <p:xfrm>
          <a:off x="2499785" y="4645559"/>
          <a:ext cx="16002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r:id="rId5" imgW="482181" imgH="215713" progId="Equation.3">
                  <p:embed/>
                </p:oleObj>
              </mc:Choice>
              <mc:Fallback>
                <p:oleObj r:id="rId5" imgW="482181" imgH="215713" progId="Equation.3">
                  <p:embed/>
                  <p:pic>
                    <p:nvPicPr>
                      <p:cNvPr id="109580" name="Object 12">
                        <a:extLst>
                          <a:ext uri="{FF2B5EF4-FFF2-40B4-BE49-F238E27FC236}">
                            <a16:creationId xmlns:a16="http://schemas.microsoft.com/office/drawing/2014/main" id="{71420EA4-7DF4-0600-604E-5217461A14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9785" y="4645559"/>
                        <a:ext cx="16002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81" name="Rectangle 13">
            <a:extLst>
              <a:ext uri="{FF2B5EF4-FFF2-40B4-BE49-F238E27FC236}">
                <a16:creationId xmlns:a16="http://schemas.microsoft.com/office/drawing/2014/main" id="{D1B85CF8-2CE1-CF1E-6092-ADDC15BE1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5604406"/>
            <a:ext cx="86582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结论：通过不包围点电荷的闭合曲面的电通量为零</a:t>
            </a:r>
          </a:p>
        </p:txBody>
      </p:sp>
      <p:graphicFrame>
        <p:nvGraphicFramePr>
          <p:cNvPr id="282631" name="Object 2">
            <a:extLst>
              <a:ext uri="{FF2B5EF4-FFF2-40B4-BE49-F238E27FC236}">
                <a16:creationId xmlns:a16="http://schemas.microsoft.com/office/drawing/2014/main" id="{32A655CB-AD8A-1F82-09C0-74B89EEB53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138230"/>
              </p:ext>
            </p:extLst>
          </p:nvPr>
        </p:nvGraphicFramePr>
        <p:xfrm>
          <a:off x="690565" y="1006038"/>
          <a:ext cx="3057525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7" imgW="1143000" imgH="431800" progId="Equation.3">
                  <p:embed/>
                </p:oleObj>
              </mc:Choice>
              <mc:Fallback>
                <p:oleObj name="Equation" r:id="rId7" imgW="1143000" imgH="431800" progId="Equation.3">
                  <p:embed/>
                  <p:pic>
                    <p:nvPicPr>
                      <p:cNvPr id="282631" name="Object 2">
                        <a:extLst>
                          <a:ext uri="{FF2B5EF4-FFF2-40B4-BE49-F238E27FC236}">
                            <a16:creationId xmlns:a16="http://schemas.microsoft.com/office/drawing/2014/main" id="{32A655CB-AD8A-1F82-09C0-74B89EEB53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5" y="1006038"/>
                        <a:ext cx="3057525" cy="1185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9" name="Picture 1">
            <a:extLst>
              <a:ext uri="{FF2B5EF4-FFF2-40B4-BE49-F238E27FC236}">
                <a16:creationId xmlns:a16="http://schemas.microsoft.com/office/drawing/2014/main" id="{6C9057DF-11F8-43F3-BC8F-9FDD0669B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753" y="291659"/>
            <a:ext cx="3449638" cy="2741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7D0BE7A4-E1C1-D714-D816-1B7D70B08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14134"/>
              </p:ext>
            </p:extLst>
          </p:nvPr>
        </p:nvGraphicFramePr>
        <p:xfrm>
          <a:off x="787402" y="2284197"/>
          <a:ext cx="254317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Equation" r:id="rId10" imgW="1091880" imgH="444240" progId="Equation.DSMT4">
                  <p:embed/>
                </p:oleObj>
              </mc:Choice>
              <mc:Fallback>
                <p:oleObj name="Equation" r:id="rId10" imgW="1091880" imgH="444240" progId="Equation.DSMT4">
                  <p:embed/>
                  <p:pic>
                    <p:nvPicPr>
                      <p:cNvPr id="282633" name="Object 3">
                        <a:extLst>
                          <a:ext uri="{FF2B5EF4-FFF2-40B4-BE49-F238E27FC236}">
                            <a16:creationId xmlns:a16="http://schemas.microsoft.com/office/drawing/2014/main" id="{E43BE215-93C0-FE22-CA65-B9ED20342D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2" y="2284197"/>
                        <a:ext cx="2543175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047716DB-A8B2-0307-F407-16C11C125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006863"/>
              </p:ext>
            </p:extLst>
          </p:nvPr>
        </p:nvGraphicFramePr>
        <p:xfrm>
          <a:off x="3379789" y="2316696"/>
          <a:ext cx="1958975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Equation" r:id="rId12" imgW="888840" imgH="444240" progId="Equation.DSMT4">
                  <p:embed/>
                </p:oleObj>
              </mc:Choice>
              <mc:Fallback>
                <p:oleObj name="Equation" r:id="rId12" imgW="888840" imgH="4442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7AF9B10-50CC-3217-0D92-6F86525342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79789" y="2316696"/>
                        <a:ext cx="1958975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build="p" autoUpdateAnimBg="0"/>
      <p:bldP spid="109571" grpId="1" build="p"/>
      <p:bldP spid="109578" grpId="0" autoUpdateAnimBg="0"/>
      <p:bldP spid="109578" grpId="1"/>
      <p:bldP spid="109581" grpId="0" autoUpdateAnimBg="0"/>
      <p:bldP spid="10958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58C8434-4DFF-9AB6-7798-CD0727522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609" y="-50531"/>
            <a:ext cx="5116512" cy="1077912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 </a:t>
            </a:r>
            <a:r>
              <a:rPr lang="zh-CN" altLang="en-US" sz="32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多个点电荷的情况</a:t>
            </a:r>
            <a:endParaRPr lang="zh-CN" altLang="en-US" sz="3200" dirty="0">
              <a:solidFill>
                <a:srgbClr val="0000CC"/>
              </a:solidFill>
            </a:endParaRP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504A93E6-44C3-A209-DDF5-D03CC993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8031" y="1038495"/>
            <a:ext cx="4674924" cy="2438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设带电体系由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个点电荷组成 ， 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个在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闭合面内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</a:rPr>
              <a:t>n-k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个在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闭合面外</a:t>
            </a:r>
            <a:endParaRPr lang="zh-CN" altLang="en-US" sz="2400" b="1" dirty="0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Rectangle 6">
            <a:extLst>
              <a:ext uri="{FF2B5EF4-FFF2-40B4-BE49-F238E27FC236}">
                <a16:creationId xmlns:a16="http://schemas.microsoft.com/office/drawing/2014/main" id="{8FF3582B-1A82-40BC-C749-EEE7711A1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213" y="2747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/>
          </a:p>
        </p:txBody>
      </p:sp>
      <p:graphicFrame>
        <p:nvGraphicFramePr>
          <p:cNvPr id="77829" name="Object 5">
            <a:extLst>
              <a:ext uri="{FF2B5EF4-FFF2-40B4-BE49-F238E27FC236}">
                <a16:creationId xmlns:a16="http://schemas.microsoft.com/office/drawing/2014/main" id="{709DE728-0750-946C-FC32-CCD91923C3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932784"/>
              </p:ext>
            </p:extLst>
          </p:nvPr>
        </p:nvGraphicFramePr>
        <p:xfrm>
          <a:off x="1310691" y="3216810"/>
          <a:ext cx="4543425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3" imgW="1866600" imgH="787320" progId="Equation.DSMT4">
                  <p:embed/>
                </p:oleObj>
              </mc:Choice>
              <mc:Fallback>
                <p:oleObj name="Equation" r:id="rId3" imgW="1866600" imgH="787320" progId="Equation.DSMT4">
                  <p:embed/>
                  <p:pic>
                    <p:nvPicPr>
                      <p:cNvPr id="77829" name="Object 5">
                        <a:extLst>
                          <a:ext uri="{FF2B5EF4-FFF2-40B4-BE49-F238E27FC236}">
                            <a16:creationId xmlns:a16="http://schemas.microsoft.com/office/drawing/2014/main" id="{709DE728-0750-946C-FC32-CCD91923C3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0691" y="3216810"/>
                        <a:ext cx="4543425" cy="195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3" name="Line 9">
            <a:extLst>
              <a:ext uri="{FF2B5EF4-FFF2-40B4-BE49-F238E27FC236}">
                <a16:creationId xmlns:a16="http://schemas.microsoft.com/office/drawing/2014/main" id="{240F02D6-3C26-8715-AF94-213C168934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3850" y="5108886"/>
            <a:ext cx="4250266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4" name="Text Box 10">
            <a:extLst>
              <a:ext uri="{FF2B5EF4-FFF2-40B4-BE49-F238E27FC236}">
                <a16:creationId xmlns:a16="http://schemas.microsoft.com/office/drawing/2014/main" id="{4B47E4C0-63FD-9BF1-5955-B4066881A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571" y="5112063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=0</a:t>
            </a:r>
          </a:p>
        </p:txBody>
      </p:sp>
      <p:pic>
        <p:nvPicPr>
          <p:cNvPr id="28680" name="Picture 2">
            <a:extLst>
              <a:ext uri="{FF2B5EF4-FFF2-40B4-BE49-F238E27FC236}">
                <a16:creationId xmlns:a16="http://schemas.microsoft.com/office/drawing/2014/main" id="{614C4A0E-0860-4F10-804C-30EDC91D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77" y="100014"/>
            <a:ext cx="3851671" cy="280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8B3C34A-3581-6FD8-0086-6BC8BAF4B1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610183"/>
              </p:ext>
            </p:extLst>
          </p:nvPr>
        </p:nvGraphicFramePr>
        <p:xfrm>
          <a:off x="712142" y="2437865"/>
          <a:ext cx="2252664" cy="90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6" imgW="952200" imgH="380880" progId="Equation.DSMT4">
                  <p:embed/>
                </p:oleObj>
              </mc:Choice>
              <mc:Fallback>
                <p:oleObj name="Equation" r:id="rId6" imgW="9522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2142" y="2437865"/>
                        <a:ext cx="2252664" cy="901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0085F42-2202-5D06-9E22-02D145DA9BDA}"/>
              </a:ext>
            </a:extLst>
          </p:cNvPr>
          <p:cNvSpPr txBox="1"/>
          <p:nvPr/>
        </p:nvSpPr>
        <p:spPr>
          <a:xfrm>
            <a:off x="518055" y="5779545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思考：如果一个电荷正好处在高斯面上，怎么办？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C1D6166-E0AB-410B-A521-E10AA3F039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587097"/>
              </p:ext>
            </p:extLst>
          </p:nvPr>
        </p:nvGraphicFramePr>
        <p:xfrm>
          <a:off x="5854116" y="4132115"/>
          <a:ext cx="1377749" cy="918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8" imgW="647640" imgH="431640" progId="Equation.DSMT4">
                  <p:embed/>
                </p:oleObj>
              </mc:Choice>
              <mc:Fallback>
                <p:oleObj name="Equation" r:id="rId8" imgW="6476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54116" y="4132115"/>
                        <a:ext cx="1377749" cy="918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 autoUpdateAnimBg="0"/>
      <p:bldP spid="77827" grpId="1" build="p"/>
      <p:bldP spid="77833" grpId="0" animBg="1"/>
      <p:bldP spid="77834" grpId="0" autoUpdateAnimBg="0"/>
      <p:bldP spid="77834" grpId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>
            <a:extLst>
              <a:ext uri="{FF2B5EF4-FFF2-40B4-BE49-F238E27FC236}">
                <a16:creationId xmlns:a16="http://schemas.microsoft.com/office/drawing/2014/main" id="{C29BEA16-3BA5-197A-D73D-97C7C33DA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57717"/>
            <a:ext cx="79930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5.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任意闭合曲面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包围了一个任意的带电体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</a:p>
        </p:txBody>
      </p:sp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10FA83CD-386A-49DF-4513-6F271E65EE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203033"/>
              </p:ext>
            </p:extLst>
          </p:nvPr>
        </p:nvGraphicFramePr>
        <p:xfrm>
          <a:off x="1291653" y="2533332"/>
          <a:ext cx="34036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公式" r:id="rId3" imgW="1308124" imgH="393691" progId="Equation.3">
                  <p:embed/>
                </p:oleObj>
              </mc:Choice>
              <mc:Fallback>
                <p:oleObj name="公式" r:id="rId3" imgW="1308124" imgH="393691" progId="Equation.3">
                  <p:embed/>
                  <p:pic>
                    <p:nvPicPr>
                      <p:cNvPr id="7" name="Object 7">
                        <a:extLst>
                          <a:ext uri="{FF2B5EF4-FFF2-40B4-BE49-F238E27FC236}">
                            <a16:creationId xmlns:a16="http://schemas.microsoft.com/office/drawing/2014/main" id="{10FA83CD-386A-49DF-4513-6F271E65EE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1653" y="2533332"/>
                        <a:ext cx="34036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Rectangle 1">
            <a:extLst>
              <a:ext uri="{FF2B5EF4-FFF2-40B4-BE49-F238E27FC236}">
                <a16:creationId xmlns:a16="http://schemas.microsoft.com/office/drawing/2014/main" id="{1009DDA2-9496-4EAE-C5EA-2B6F373ED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56230"/>
            <a:ext cx="7561262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把带电体划分成很多很小的体元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，体元所带的电荷</a:t>
            </a:r>
            <a:r>
              <a:rPr lang="en-US" altLang="zh-CN" sz="24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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可看作点电荷，这时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的电通量可表示为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ED613F1-757F-FCDB-8CB1-1CE91CB93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858112"/>
              </p:ext>
            </p:extLst>
          </p:nvPr>
        </p:nvGraphicFramePr>
        <p:xfrm>
          <a:off x="1042658" y="4105888"/>
          <a:ext cx="3820769" cy="697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5" imgW="1600200" imgH="291960" progId="Equation.DSMT4">
                  <p:embed/>
                </p:oleObj>
              </mc:Choice>
              <mc:Fallback>
                <p:oleObj name="Equation" r:id="rId5" imgW="16002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2658" y="4105888"/>
                        <a:ext cx="3820769" cy="697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209F63F-7B3C-7704-2F9D-73A551F7F3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144545"/>
              </p:ext>
            </p:extLst>
          </p:nvPr>
        </p:nvGraphicFramePr>
        <p:xfrm>
          <a:off x="1956330" y="5386430"/>
          <a:ext cx="1540404" cy="102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7" imgW="647640" imgH="431640" progId="Equation.DSMT4">
                  <p:embed/>
                </p:oleObj>
              </mc:Choice>
              <mc:Fallback>
                <p:oleObj name="Equation" r:id="rId7" imgW="6476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56330" y="5386430"/>
                        <a:ext cx="1540404" cy="1026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C7FF5C4-FF16-5044-C755-3481D3FF6C7B}"/>
              </a:ext>
            </a:extLst>
          </p:cNvPr>
          <p:cNvSpPr txBox="1"/>
          <p:nvPr/>
        </p:nvSpPr>
        <p:spPr>
          <a:xfrm>
            <a:off x="4152850" y="556305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高斯定理的微分形式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D9F44D0-E765-9515-BA84-186AC42A6D66}"/>
              </a:ext>
            </a:extLst>
          </p:cNvPr>
          <p:cNvGrpSpPr>
            <a:grpSpLocks/>
          </p:cNvGrpSpPr>
          <p:nvPr/>
        </p:nvGrpSpPr>
        <p:grpSpPr bwMode="auto">
          <a:xfrm rot="18728839" flipH="1" flipV="1">
            <a:off x="6145672" y="2201252"/>
            <a:ext cx="2689225" cy="2133825"/>
            <a:chOff x="2222" y="2369"/>
            <a:chExt cx="2951" cy="199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79D873-B41B-EB32-73BE-C19C00B91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" y="3017"/>
              <a:ext cx="2076" cy="1347"/>
            </a:xfrm>
            <a:custGeom>
              <a:avLst/>
              <a:gdLst>
                <a:gd name="T0" fmla="*/ 1265 w 2076"/>
                <a:gd name="T1" fmla="*/ 97 h 1347"/>
                <a:gd name="T2" fmla="*/ 2076 w 2076"/>
                <a:gd name="T3" fmla="*/ 714 h 134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76" h="1347">
                  <a:moveTo>
                    <a:pt x="1265" y="97"/>
                  </a:moveTo>
                  <a:cubicBezTo>
                    <a:pt x="0" y="0"/>
                    <a:pt x="1022" y="1347"/>
                    <a:pt x="2076" y="714"/>
                  </a:cubicBezTo>
                </a:path>
              </a:pathLst>
            </a:custGeom>
            <a:noFill/>
            <a:ln w="53975" cap="sq">
              <a:solidFill>
                <a:srgbClr val="9933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47E6E5D-DC37-9A17-9399-56A5BDC9E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" y="2369"/>
              <a:ext cx="1783" cy="1475"/>
            </a:xfrm>
            <a:custGeom>
              <a:avLst/>
              <a:gdLst>
                <a:gd name="T0" fmla="*/ 567 w 1783"/>
                <a:gd name="T1" fmla="*/ 1475 h 1475"/>
                <a:gd name="T2" fmla="*/ 0 w 1783"/>
                <a:gd name="T3" fmla="*/ 778 h 147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83" h="1475">
                  <a:moveTo>
                    <a:pt x="567" y="1475"/>
                  </a:moveTo>
                  <a:cubicBezTo>
                    <a:pt x="1783" y="1345"/>
                    <a:pt x="1086" y="0"/>
                    <a:pt x="0" y="778"/>
                  </a:cubicBezTo>
                </a:path>
              </a:pathLst>
            </a:custGeom>
            <a:noFill/>
            <a:ln w="53975" cap="sq">
              <a:solidFill>
                <a:srgbClr val="9933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Text Box 20">
            <a:extLst>
              <a:ext uri="{FF2B5EF4-FFF2-40B4-BE49-F238E27FC236}">
                <a16:creationId xmlns:a16="http://schemas.microsoft.com/office/drawing/2014/main" id="{5268B482-C65F-74E8-B0B6-0E6B4A177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3363" y="2799239"/>
            <a:ext cx="335455" cy="33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</a:rPr>
              <a:t>＋</a:t>
            </a:r>
          </a:p>
        </p:txBody>
      </p:sp>
      <p:sp>
        <p:nvSpPr>
          <p:cNvPr id="15" name="Text Box 21">
            <a:extLst>
              <a:ext uri="{FF2B5EF4-FFF2-40B4-BE49-F238E27FC236}">
                <a16:creationId xmlns:a16="http://schemas.microsoft.com/office/drawing/2014/main" id="{57BEE0A0-A57F-A81D-7FE7-63FD2932D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3879" y="3345680"/>
            <a:ext cx="334063" cy="33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</a:rPr>
              <a:t>＋</a:t>
            </a:r>
          </a:p>
        </p:txBody>
      </p:sp>
      <p:sp>
        <p:nvSpPr>
          <p:cNvPr id="16" name="Text Box 22">
            <a:extLst>
              <a:ext uri="{FF2B5EF4-FFF2-40B4-BE49-F238E27FC236}">
                <a16:creationId xmlns:a16="http://schemas.microsoft.com/office/drawing/2014/main" id="{078F272B-FF7D-E1B0-DD8B-F0157BFC5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505" y="3640389"/>
            <a:ext cx="335455" cy="33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＋</a:t>
            </a:r>
          </a:p>
        </p:txBody>
      </p:sp>
      <p:sp>
        <p:nvSpPr>
          <p:cNvPr id="17" name="Text Box 23">
            <a:extLst>
              <a:ext uri="{FF2B5EF4-FFF2-40B4-BE49-F238E27FC236}">
                <a16:creationId xmlns:a16="http://schemas.microsoft.com/office/drawing/2014/main" id="{327C1059-6FE4-C7C5-ECFF-E97549D7D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2959" y="3566712"/>
            <a:ext cx="332671" cy="33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</a:rPr>
              <a:t>＋</a:t>
            </a:r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B834E678-6106-28A6-93A9-A3370DAAA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817" y="2756260"/>
            <a:ext cx="334063" cy="33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</a:rPr>
              <a:t>＋</a:t>
            </a:r>
          </a:p>
        </p:txBody>
      </p:sp>
      <p:sp>
        <p:nvSpPr>
          <p:cNvPr id="19" name="Text Box 25">
            <a:extLst>
              <a:ext uri="{FF2B5EF4-FFF2-40B4-BE49-F238E27FC236}">
                <a16:creationId xmlns:a16="http://schemas.microsoft.com/office/drawing/2014/main" id="{0B1FB988-6B68-D9B9-A9FB-F5ECBE0FD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192" y="2946594"/>
            <a:ext cx="334063" cy="33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＋</a:t>
            </a: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3E40F959-F407-1782-0953-021E5029D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505" y="2829938"/>
            <a:ext cx="335455" cy="33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</a:rPr>
              <a:t>＋</a:t>
            </a: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B87A0CAD-9432-8741-484F-48804C5A2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380" y="2608906"/>
            <a:ext cx="334063" cy="33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600" dirty="0">
                <a:solidFill>
                  <a:srgbClr val="FF3300"/>
                </a:solidFill>
                <a:latin typeface="Times New Roman" panose="02020603050405020304" pitchFamily="18" charset="0"/>
              </a:rPr>
              <a:t>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9CBB58-03C8-4CC6-B8C0-D1AD3E4186D5}"/>
              </a:ext>
            </a:extLst>
          </p:cNvPr>
          <p:cNvGrpSpPr/>
          <p:nvPr/>
        </p:nvGrpSpPr>
        <p:grpSpPr>
          <a:xfrm>
            <a:off x="5773804" y="3188472"/>
            <a:ext cx="2706311" cy="1767249"/>
            <a:chOff x="5787754" y="3086504"/>
            <a:chExt cx="2706311" cy="1767249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04DF210-DCF7-85C7-48C9-112A866B1AC6}"/>
                </a:ext>
              </a:extLst>
            </p:cNvPr>
            <p:cNvSpPr/>
            <p:nvPr/>
          </p:nvSpPr>
          <p:spPr>
            <a:xfrm>
              <a:off x="5787754" y="3099330"/>
              <a:ext cx="2706311" cy="1754423"/>
            </a:xfrm>
            <a:custGeom>
              <a:avLst/>
              <a:gdLst>
                <a:gd name="connsiteX0" fmla="*/ 856498 w 2706311"/>
                <a:gd name="connsiteY0" fmla="*/ 27523 h 1754423"/>
                <a:gd name="connsiteX1" fmla="*/ 323098 w 2706311"/>
                <a:gd name="connsiteY1" fmla="*/ 213790 h 1754423"/>
                <a:gd name="connsiteX2" fmla="*/ 1364 w 2706311"/>
                <a:gd name="connsiteY2" fmla="*/ 797990 h 1754423"/>
                <a:gd name="connsiteX3" fmla="*/ 441631 w 2706311"/>
                <a:gd name="connsiteY3" fmla="*/ 1602323 h 1754423"/>
                <a:gd name="connsiteX4" fmla="*/ 1787831 w 2706311"/>
                <a:gd name="connsiteY4" fmla="*/ 1720857 h 1754423"/>
                <a:gd name="connsiteX5" fmla="*/ 2541364 w 2706311"/>
                <a:gd name="connsiteY5" fmla="*/ 1195923 h 1754423"/>
                <a:gd name="connsiteX6" fmla="*/ 2651431 w 2706311"/>
                <a:gd name="connsiteY6" fmla="*/ 510123 h 1754423"/>
                <a:gd name="connsiteX7" fmla="*/ 1847098 w 2706311"/>
                <a:gd name="connsiteY7" fmla="*/ 52923 h 1754423"/>
                <a:gd name="connsiteX8" fmla="*/ 856498 w 2706311"/>
                <a:gd name="connsiteY8" fmla="*/ 27523 h 175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6311" h="1754423">
                  <a:moveTo>
                    <a:pt x="856498" y="27523"/>
                  </a:moveTo>
                  <a:cubicBezTo>
                    <a:pt x="602498" y="54334"/>
                    <a:pt x="465620" y="85379"/>
                    <a:pt x="323098" y="213790"/>
                  </a:cubicBezTo>
                  <a:cubicBezTo>
                    <a:pt x="180576" y="342201"/>
                    <a:pt x="-18391" y="566568"/>
                    <a:pt x="1364" y="797990"/>
                  </a:cubicBezTo>
                  <a:cubicBezTo>
                    <a:pt x="21119" y="1029412"/>
                    <a:pt x="143887" y="1448512"/>
                    <a:pt x="441631" y="1602323"/>
                  </a:cubicBezTo>
                  <a:cubicBezTo>
                    <a:pt x="739375" y="1756134"/>
                    <a:pt x="1437876" y="1788590"/>
                    <a:pt x="1787831" y="1720857"/>
                  </a:cubicBezTo>
                  <a:cubicBezTo>
                    <a:pt x="2137786" y="1653124"/>
                    <a:pt x="2397431" y="1397712"/>
                    <a:pt x="2541364" y="1195923"/>
                  </a:cubicBezTo>
                  <a:cubicBezTo>
                    <a:pt x="2685297" y="994134"/>
                    <a:pt x="2767142" y="700623"/>
                    <a:pt x="2651431" y="510123"/>
                  </a:cubicBezTo>
                  <a:cubicBezTo>
                    <a:pt x="2535720" y="319623"/>
                    <a:pt x="2143431" y="133356"/>
                    <a:pt x="1847098" y="52923"/>
                  </a:cubicBezTo>
                  <a:cubicBezTo>
                    <a:pt x="1550765" y="-27510"/>
                    <a:pt x="1110498" y="712"/>
                    <a:pt x="856498" y="27523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1">
                  <a:shade val="5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674806-9DC9-DF6E-3698-57C2C47630D4}"/>
                </a:ext>
              </a:extLst>
            </p:cNvPr>
            <p:cNvSpPr/>
            <p:nvPr/>
          </p:nvSpPr>
          <p:spPr>
            <a:xfrm rot="430324">
              <a:off x="6868084" y="3098866"/>
              <a:ext cx="1029875" cy="310213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7D32E0D-474F-0FC3-24D2-D605A3B21C65}"/>
                </a:ext>
              </a:extLst>
            </p:cNvPr>
            <p:cNvSpPr/>
            <p:nvPr/>
          </p:nvSpPr>
          <p:spPr>
            <a:xfrm>
              <a:off x="6915041" y="3086504"/>
              <a:ext cx="948267" cy="179258"/>
            </a:xfrm>
            <a:custGeom>
              <a:avLst/>
              <a:gdLst>
                <a:gd name="connsiteX0" fmla="*/ 948267 w 948267"/>
                <a:gd name="connsiteY0" fmla="*/ 179258 h 179258"/>
                <a:gd name="connsiteX1" fmla="*/ 804334 w 948267"/>
                <a:gd name="connsiteY1" fmla="*/ 86125 h 179258"/>
                <a:gd name="connsiteX2" fmla="*/ 558800 w 948267"/>
                <a:gd name="connsiteY2" fmla="*/ 35325 h 179258"/>
                <a:gd name="connsiteX3" fmla="*/ 330200 w 948267"/>
                <a:gd name="connsiteY3" fmla="*/ 1458 h 179258"/>
                <a:gd name="connsiteX4" fmla="*/ 93134 w 948267"/>
                <a:gd name="connsiteY4" fmla="*/ 9925 h 179258"/>
                <a:gd name="connsiteX5" fmla="*/ 0 w 948267"/>
                <a:gd name="connsiteY5" fmla="*/ 43792 h 17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8267" h="179258">
                  <a:moveTo>
                    <a:pt x="948267" y="179258"/>
                  </a:moveTo>
                  <a:cubicBezTo>
                    <a:pt x="908756" y="144686"/>
                    <a:pt x="869245" y="110114"/>
                    <a:pt x="804334" y="86125"/>
                  </a:cubicBezTo>
                  <a:cubicBezTo>
                    <a:pt x="739423" y="62136"/>
                    <a:pt x="637822" y="49436"/>
                    <a:pt x="558800" y="35325"/>
                  </a:cubicBezTo>
                  <a:cubicBezTo>
                    <a:pt x="479778" y="21214"/>
                    <a:pt x="407811" y="5691"/>
                    <a:pt x="330200" y="1458"/>
                  </a:cubicBezTo>
                  <a:cubicBezTo>
                    <a:pt x="252589" y="-2775"/>
                    <a:pt x="148167" y="2869"/>
                    <a:pt x="93134" y="9925"/>
                  </a:cubicBezTo>
                  <a:cubicBezTo>
                    <a:pt x="38101" y="16981"/>
                    <a:pt x="19050" y="30386"/>
                    <a:pt x="0" y="4379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676" grpId="0"/>
      <p:bldP spid="8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9C926A06-5E0F-15F5-C6F8-2E295BF73F6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92386" y="251039"/>
            <a:ext cx="3308879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高斯定理的理解</a:t>
            </a:r>
            <a:endParaRPr lang="zh-CN" altLang="en-US" sz="32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36F72ABD-7C10-BD59-5C9F-C8A63AE6381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2900" y="2563283"/>
            <a:ext cx="926676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若一闭合曲面未包围电荷，则闭合面上电场强度处处为零。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AE982165-C556-8A98-245D-70D763933E6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2900" y="3329384"/>
            <a:ext cx="7529513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若闭合曲面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上各点的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E=0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 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面内必未包围电荷。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16D42DD4-E68F-B70D-141B-A6B47C13485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2900" y="4074716"/>
            <a:ext cx="737393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闭合曲面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上各点的场强，仅由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面包围的电荷提供。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892F75D8-EE0B-D85C-B671-FC96677FA1C6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2900" y="4820048"/>
            <a:ext cx="8013435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通过闭合曲面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的总电通量，仅由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面包围的电荷提供。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7C1554BC-A4D9-C813-9D02-7E568A150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77037"/>
              </p:ext>
            </p:extLst>
          </p:nvPr>
        </p:nvGraphicFramePr>
        <p:xfrm>
          <a:off x="2728915" y="1154724"/>
          <a:ext cx="3003020" cy="1107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8" imgW="1231560" imgH="444240" progId="Equation.DSMT4">
                  <p:embed/>
                </p:oleObj>
              </mc:Choice>
              <mc:Fallback>
                <p:oleObj name="Equation" r:id="rId8" imgW="1231560" imgH="444240" progId="Equation.DSMT4">
                  <p:embed/>
                  <p:pic>
                    <p:nvPicPr>
                      <p:cNvPr id="73732" name="Object 4">
                        <a:extLst>
                          <a:ext uri="{FF2B5EF4-FFF2-40B4-BE49-F238E27FC236}">
                            <a16:creationId xmlns:a16="http://schemas.microsoft.com/office/drawing/2014/main" id="{409291D2-77EC-25D8-9628-BB35B50AB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5" y="1154724"/>
                        <a:ext cx="3003020" cy="1107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1BFE9DE9-E087-C70C-07A9-B2558B92DCFA}"/>
              </a:ext>
            </a:extLst>
          </p:cNvPr>
          <p:cNvSpPr txBox="1"/>
          <p:nvPr/>
        </p:nvSpPr>
        <p:spPr>
          <a:xfrm>
            <a:off x="8540295" y="2500031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×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0061DA-427B-A08D-CF32-4D0DB19613CD}"/>
              </a:ext>
            </a:extLst>
          </p:cNvPr>
          <p:cNvSpPr txBox="1"/>
          <p:nvPr/>
        </p:nvSpPr>
        <p:spPr>
          <a:xfrm>
            <a:off x="8513609" y="3243693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×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2D2FF-1B16-73B4-F363-2A4C2CC68A87}"/>
              </a:ext>
            </a:extLst>
          </p:cNvPr>
          <p:cNvSpPr txBox="1"/>
          <p:nvPr/>
        </p:nvSpPr>
        <p:spPr>
          <a:xfrm>
            <a:off x="8513609" y="3990546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×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D01379-2141-D88E-7026-49779ABAC120}"/>
              </a:ext>
            </a:extLst>
          </p:cNvPr>
          <p:cNvSpPr txBox="1"/>
          <p:nvPr/>
        </p:nvSpPr>
        <p:spPr>
          <a:xfrm>
            <a:off x="8513609" y="4736836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4817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6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2D3EA34-0A98-4AC6-AB46-7A4998C17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854" y="1171047"/>
            <a:ext cx="8640233" cy="198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en-US" altLang="zh-CN" sz="24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高斯定理是由库仑定律导出的，反映了静电力的平方反比规律，如果静电力平方反比律不满足，则高斯定理也不成立。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6A302E-EAA7-1253-723C-0C2BC2A91063}"/>
              </a:ext>
            </a:extLst>
          </p:cNvPr>
          <p:cNvSpPr txBox="1"/>
          <p:nvPr/>
        </p:nvSpPr>
        <p:spPr>
          <a:xfrm>
            <a:off x="1775844" y="291980"/>
            <a:ext cx="572464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高斯定理与库仑定律的关系</a:t>
            </a:r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9B92042A-9E27-8BB1-9BD4-D244E3928B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83399"/>
              </p:ext>
            </p:extLst>
          </p:nvPr>
        </p:nvGraphicFramePr>
        <p:xfrm>
          <a:off x="1283499" y="3305424"/>
          <a:ext cx="4493537" cy="107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3" imgW="1904760" imgH="444240" progId="Equation.DSMT4">
                  <p:embed/>
                </p:oleObj>
              </mc:Choice>
              <mc:Fallback>
                <p:oleObj name="Equation" r:id="rId3" imgW="1904760" imgH="444240" progId="Equation.DSMT4">
                  <p:embed/>
                  <p:pic>
                    <p:nvPicPr>
                      <p:cNvPr id="282633" name="Object 3">
                        <a:extLst>
                          <a:ext uri="{FF2B5EF4-FFF2-40B4-BE49-F238E27FC236}">
                            <a16:creationId xmlns:a16="http://schemas.microsoft.com/office/drawing/2014/main" id="{E43BE215-93C0-FE22-CA65-B9ED20342D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3499" y="3305424"/>
                        <a:ext cx="4493537" cy="107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820BF87-DD4A-559F-9D29-E6C36DE70AF1}"/>
              </a:ext>
            </a:extLst>
          </p:cNvPr>
          <p:cNvSpPr txBox="1"/>
          <p:nvPr/>
        </p:nvSpPr>
        <p:spPr>
          <a:xfrm>
            <a:off x="794643" y="264600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假如静电力不满足平方反比关系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3881482-F233-E72C-1584-B6652F408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800375"/>
              </p:ext>
            </p:extLst>
          </p:nvPr>
        </p:nvGraphicFramePr>
        <p:xfrm>
          <a:off x="5563887" y="2531143"/>
          <a:ext cx="1102254" cy="727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5" imgW="596880" imgH="393480" progId="Equation.DSMT4">
                  <p:embed/>
                </p:oleObj>
              </mc:Choice>
              <mc:Fallback>
                <p:oleObj name="Equation" r:id="rId5" imgW="596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3887" y="2531143"/>
                        <a:ext cx="1102254" cy="727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EF7028A-BAD8-C987-9BC6-AF9F08C7D9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330992"/>
              </p:ext>
            </p:extLst>
          </p:nvPr>
        </p:nvGraphicFramePr>
        <p:xfrm>
          <a:off x="1415983" y="4636756"/>
          <a:ext cx="2114284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7" imgW="774360" imgH="228600" progId="Equation.DSMT4">
                  <p:embed/>
                </p:oleObj>
              </mc:Choice>
              <mc:Fallback>
                <p:oleObj name="Equation" r:id="rId7" imgW="774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15983" y="4636756"/>
                        <a:ext cx="2114284" cy="62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8B08F7B-B554-9647-143A-B58D5F82A285}"/>
              </a:ext>
            </a:extLst>
          </p:cNvPr>
          <p:cNvSpPr txBox="1"/>
          <p:nvPr/>
        </p:nvSpPr>
        <p:spPr>
          <a:xfrm>
            <a:off x="3867078" y="471786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高斯定理不成立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80E899-33CF-2AF7-A08C-AFD5D4B3975D}"/>
              </a:ext>
            </a:extLst>
          </p:cNvPr>
          <p:cNvSpPr txBox="1"/>
          <p:nvPr/>
        </p:nvSpPr>
        <p:spPr>
          <a:xfrm>
            <a:off x="604828" y="5555974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通过高斯定理可以证明平方反比关系。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4C1AC640-F1A2-2C13-7C0A-4D9093BC4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908" y="4680381"/>
            <a:ext cx="2605160" cy="20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5" autoUpdateAnimBg="0"/>
      <p:bldP spid="4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5D84B5-1CAA-9851-6D72-242F98D3B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120" y="320698"/>
            <a:ext cx="5214188" cy="61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en-US" altLang="zh-CN" sz="28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高斯定理比库仑定律更普遍。</a:t>
            </a:r>
            <a:endParaRPr lang="en-US" altLang="zh-CN" sz="2800" b="1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377FA6-9510-06CC-5BAF-882F107D94AB}"/>
              </a:ext>
            </a:extLst>
          </p:cNvPr>
          <p:cNvSpPr txBox="1"/>
          <p:nvPr/>
        </p:nvSpPr>
        <p:spPr>
          <a:xfrm>
            <a:off x="474897" y="1062925"/>
            <a:ext cx="8194206" cy="166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高斯定理是库仑定律为基础导出的，但其使用范围远远超出静电场。库仑定律决定静电场具有平方反比率，径向性和球对称性，但高斯定理只反映了静电场的平方反比率。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026980-899E-AAF6-6E47-845A83264364}"/>
              </a:ext>
            </a:extLst>
          </p:cNvPr>
          <p:cNvSpPr txBox="1"/>
          <p:nvPr/>
        </p:nvSpPr>
        <p:spPr>
          <a:xfrm>
            <a:off x="644993" y="3162664"/>
            <a:ext cx="3761837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匀速运动的点电荷的场为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AADA0F7-83FE-F724-20DE-29C3F0ADC0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790420"/>
              </p:ext>
            </p:extLst>
          </p:nvPr>
        </p:nvGraphicFramePr>
        <p:xfrm>
          <a:off x="4657725" y="3081063"/>
          <a:ext cx="3761837" cy="868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3" imgW="1981080" imgH="457200" progId="Equation.DSMT4">
                  <p:embed/>
                </p:oleObj>
              </mc:Choice>
              <mc:Fallback>
                <p:oleObj name="Equation" r:id="rId3" imgW="1981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7725" y="3081063"/>
                        <a:ext cx="3761837" cy="868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B11EF36-7798-E8F7-6155-C0C963655C19}"/>
              </a:ext>
            </a:extLst>
          </p:cNvPr>
          <p:cNvSpPr txBox="1"/>
          <p:nvPr/>
        </p:nvSpPr>
        <p:spPr>
          <a:xfrm>
            <a:off x="733823" y="4312441"/>
            <a:ext cx="4028607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zh-CN" altLang="en-US" sz="24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涡旋电场也满足高斯定理。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C877AB-4AF2-498E-2E8E-10FA7C691817}"/>
              </a:ext>
            </a:extLst>
          </p:cNvPr>
          <p:cNvSpPr txBox="1"/>
          <p:nvPr/>
        </p:nvSpPr>
        <p:spPr>
          <a:xfrm>
            <a:off x="733823" y="5836960"/>
            <a:ext cx="6835377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认为高斯定理和库仑定律等价的观点是不对的。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A36DF47-DB05-D8A9-8B74-EE29F022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308" y="4192067"/>
            <a:ext cx="2181752" cy="185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5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utoUpdateAnimBg="0"/>
      <p:bldP spid="6" grpId="0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4BA4A7F4-6CF3-4218-9626-E864AF9F2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4747420"/>
            <a:ext cx="8545317" cy="153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074738" indent="-1074738">
              <a:lnSpc>
                <a:spcPct val="150000"/>
              </a:lnSpc>
              <a:defRPr/>
            </a:pP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起于正电荷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或无限远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，止于负电荷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或无限远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（有始有终）</a:t>
            </a:r>
            <a:endParaRPr lang="en-US" altLang="zh-CN" sz="2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074738" indent="-1074738">
              <a:lnSpc>
                <a:spcPct val="150000"/>
              </a:lnSpc>
              <a:defRPr/>
            </a:pP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不闭合，也不在没有电荷的地方中断；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（不闭合）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两条电场线在没有电荷的地方不会相交。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（不相交）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DB27450-D892-44BB-9E0D-E24B58C9A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" y="266741"/>
            <a:ext cx="51736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一、电场线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(electric line of  field)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5CF01B1-CD02-429D-8C6E-8D40BFA0C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" y="1018543"/>
            <a:ext cx="5900208" cy="265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、定义：</a:t>
            </a:r>
          </a:p>
          <a:p>
            <a:pPr indent="457200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电场线上各点的切线方向与该点场强的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方向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一致；</a:t>
            </a:r>
          </a:p>
          <a:p>
            <a:pPr indent="457200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在垂直于电场线的单位面积上穿过的曲线条数与该处的电场强度的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大小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成正比。</a:t>
            </a: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BD2D2E17-2C2C-4535-9545-07C9D16B6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4122276"/>
            <a:ext cx="18097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、性质：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D734E0D-DD41-43F7-8DAC-0A217BD3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63" y="391319"/>
            <a:ext cx="1835150" cy="1719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A389CB84-15D9-4AAA-8813-9E92847FC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663" y="2634476"/>
            <a:ext cx="1878012" cy="1709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utoUpdateAnimBg="0"/>
      <p:bldP spid="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EFE8B9FE-76D3-FCC2-955C-4019BA272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832" y="3796437"/>
            <a:ext cx="5110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非匀强电场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&amp;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任意曲面</a:t>
            </a:r>
            <a:r>
              <a:rPr lang="en-US" altLang="zh-CN" i="1" dirty="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grpSp>
        <p:nvGrpSpPr>
          <p:cNvPr id="5" name="Group 33">
            <a:extLst>
              <a:ext uri="{FF2B5EF4-FFF2-40B4-BE49-F238E27FC236}">
                <a16:creationId xmlns:a16="http://schemas.microsoft.com/office/drawing/2014/main" id="{EE58CACC-A3A8-142A-D23A-3A947E8878A9}"/>
              </a:ext>
            </a:extLst>
          </p:cNvPr>
          <p:cNvGrpSpPr>
            <a:grpSpLocks/>
          </p:cNvGrpSpPr>
          <p:nvPr/>
        </p:nvGrpSpPr>
        <p:grpSpPr bwMode="auto">
          <a:xfrm>
            <a:off x="6395822" y="3824721"/>
            <a:ext cx="2209800" cy="1981200"/>
            <a:chOff x="4224" y="1104"/>
            <a:chExt cx="1392" cy="1248"/>
          </a:xfrm>
        </p:grpSpPr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07493BFB-3A70-F2FB-98F2-289C5E4B7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594"/>
              <a:ext cx="1121" cy="618"/>
            </a:xfrm>
            <a:custGeom>
              <a:avLst/>
              <a:gdLst>
                <a:gd name="T0" fmla="*/ 0 w 1187"/>
                <a:gd name="T1" fmla="*/ 618 h 715"/>
                <a:gd name="T2" fmla="*/ 1121 w 1187"/>
                <a:gd name="T3" fmla="*/ 14 h 71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87" h="715">
                  <a:moveTo>
                    <a:pt x="0" y="715"/>
                  </a:moveTo>
                  <a:cubicBezTo>
                    <a:pt x="0" y="715"/>
                    <a:pt x="474" y="0"/>
                    <a:pt x="1187" y="16"/>
                  </a:cubicBez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852ADB16-54A6-ADED-742E-92F49F1DF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" y="1889"/>
              <a:ext cx="1021" cy="463"/>
            </a:xfrm>
            <a:custGeom>
              <a:avLst/>
              <a:gdLst>
                <a:gd name="T0" fmla="*/ 0 w 1081"/>
                <a:gd name="T1" fmla="*/ 463 h 535"/>
                <a:gd name="T2" fmla="*/ 398 w 1081"/>
                <a:gd name="T3" fmla="*/ 140 h 535"/>
                <a:gd name="T4" fmla="*/ 934 w 1081"/>
                <a:gd name="T5" fmla="*/ 14 h 535"/>
                <a:gd name="T6" fmla="*/ 919 w 1081"/>
                <a:gd name="T7" fmla="*/ 55 h 5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1" h="535">
                  <a:moveTo>
                    <a:pt x="0" y="535"/>
                  </a:moveTo>
                  <a:cubicBezTo>
                    <a:pt x="70" y="470"/>
                    <a:pt x="256" y="249"/>
                    <a:pt x="421" y="162"/>
                  </a:cubicBezTo>
                  <a:cubicBezTo>
                    <a:pt x="586" y="75"/>
                    <a:pt x="897" y="32"/>
                    <a:pt x="989" y="16"/>
                  </a:cubicBezTo>
                  <a:cubicBezTo>
                    <a:pt x="1081" y="0"/>
                    <a:pt x="1054" y="0"/>
                    <a:pt x="973" y="64"/>
                  </a:cubicBez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C4208835-1D76-F8A0-72B4-009592E1D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5" y="1618"/>
              <a:ext cx="278" cy="271"/>
            </a:xfrm>
            <a:custGeom>
              <a:avLst/>
              <a:gdLst>
                <a:gd name="T0" fmla="*/ 0 w 295"/>
                <a:gd name="T1" fmla="*/ 0 h 314"/>
                <a:gd name="T2" fmla="*/ 248 w 295"/>
                <a:gd name="T3" fmla="*/ 271 h 3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95" h="314">
                  <a:moveTo>
                    <a:pt x="0" y="0"/>
                  </a:moveTo>
                  <a:cubicBezTo>
                    <a:pt x="0" y="0"/>
                    <a:pt x="295" y="87"/>
                    <a:pt x="263" y="314"/>
                  </a:cubicBez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37">
              <a:extLst>
                <a:ext uri="{FF2B5EF4-FFF2-40B4-BE49-F238E27FC236}">
                  <a16:creationId xmlns:a16="http://schemas.microsoft.com/office/drawing/2014/main" id="{345BD542-252C-4889-BBC1-A66A44E70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9" y="2115"/>
              <a:ext cx="326" cy="224"/>
            </a:xfrm>
            <a:custGeom>
              <a:avLst/>
              <a:gdLst>
                <a:gd name="T0" fmla="*/ 0 w 345"/>
                <a:gd name="T1" fmla="*/ 57 h 259"/>
                <a:gd name="T2" fmla="*/ 326 w 345"/>
                <a:gd name="T3" fmla="*/ 224 h 25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5" h="259">
                  <a:moveTo>
                    <a:pt x="0" y="66"/>
                  </a:moveTo>
                  <a:cubicBezTo>
                    <a:pt x="58" y="98"/>
                    <a:pt x="280" y="0"/>
                    <a:pt x="345" y="259"/>
                  </a:cubicBez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38">
              <a:extLst>
                <a:ext uri="{FF2B5EF4-FFF2-40B4-BE49-F238E27FC236}">
                  <a16:creationId xmlns:a16="http://schemas.microsoft.com/office/drawing/2014/main" id="{85E4F5E6-595B-3636-FC3F-180C94C09C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1" y="1470"/>
              <a:ext cx="317" cy="498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" name="Object 39">
              <a:extLst>
                <a:ext uri="{FF2B5EF4-FFF2-40B4-BE49-F238E27FC236}">
                  <a16:creationId xmlns:a16="http://schemas.microsoft.com/office/drawing/2014/main" id="{20B05DE8-2DB6-C3F6-A905-A36A471E95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069" y="1104"/>
            <a:ext cx="259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0" r:id="rId3" imgW="152268" imgH="203024" progId="Equation.3">
                    <p:embed/>
                  </p:oleObj>
                </mc:Choice>
                <mc:Fallback>
                  <p:oleObj r:id="rId3" imgW="152268" imgH="203024" progId="Equation.3">
                    <p:embed/>
                    <p:pic>
                      <p:nvPicPr>
                        <p:cNvPr id="21565" name="Object 39">
                          <a:extLst>
                            <a:ext uri="{FF2B5EF4-FFF2-40B4-BE49-F238E27FC236}">
                              <a16:creationId xmlns:a16="http://schemas.microsoft.com/office/drawing/2014/main" id="{C190AD52-1E81-4CA7-8C08-2F4532FD83F3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9" y="1104"/>
                          <a:ext cx="259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9EB0E766-8F70-1271-766C-69421A9C3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" y="2051"/>
              <a:ext cx="172" cy="253"/>
            </a:xfrm>
            <a:custGeom>
              <a:avLst/>
              <a:gdLst>
                <a:gd name="T0" fmla="*/ 172 w 80"/>
                <a:gd name="T1" fmla="*/ 253 h 176"/>
                <a:gd name="T2" fmla="*/ 0 w 80"/>
                <a:gd name="T3" fmla="*/ 0 h 17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0" h="176">
                  <a:moveTo>
                    <a:pt x="80" y="17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99330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Oval 42">
              <a:extLst>
                <a:ext uri="{FF2B5EF4-FFF2-40B4-BE49-F238E27FC236}">
                  <a16:creationId xmlns:a16="http://schemas.microsoft.com/office/drawing/2014/main" id="{357185DA-741D-D0FA-899F-8719CB6E2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" y="1927"/>
              <a:ext cx="41" cy="3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" name="Object 43">
              <a:extLst>
                <a:ext uri="{FF2B5EF4-FFF2-40B4-BE49-F238E27FC236}">
                  <a16:creationId xmlns:a16="http://schemas.microsoft.com/office/drawing/2014/main" id="{B7BD2FEF-E104-59AA-C7B9-6560AE60858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440" y="1965"/>
            <a:ext cx="264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" r:id="rId5" imgW="139458" imgH="177492" progId="Equation.3">
                    <p:embed/>
                  </p:oleObj>
                </mc:Choice>
                <mc:Fallback>
                  <p:oleObj r:id="rId5" imgW="139458" imgH="177492" progId="Equation.3">
                    <p:embed/>
                    <p:pic>
                      <p:nvPicPr>
                        <p:cNvPr id="21569" name="Object 43">
                          <a:extLst>
                            <a:ext uri="{FF2B5EF4-FFF2-40B4-BE49-F238E27FC236}">
                              <a16:creationId xmlns:a16="http://schemas.microsoft.com/office/drawing/2014/main" id="{86F034FA-0884-4878-BEAE-A98A3144AD6D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0" y="1965"/>
                          <a:ext cx="264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44">
              <a:extLst>
                <a:ext uri="{FF2B5EF4-FFF2-40B4-BE49-F238E27FC236}">
                  <a16:creationId xmlns:a16="http://schemas.microsoft.com/office/drawing/2014/main" id="{65B74F22-FBBC-4F11-0CCA-4385391A310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43213124"/>
                </p:ext>
              </p:extLst>
            </p:nvPr>
          </p:nvGraphicFramePr>
          <p:xfrm>
            <a:off x="4724" y="1571"/>
            <a:ext cx="152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2" r:id="rId7" imgW="126725" imgH="177415" progId="Equation.3">
                    <p:embed/>
                  </p:oleObj>
                </mc:Choice>
                <mc:Fallback>
                  <p:oleObj r:id="rId7" imgW="126725" imgH="177415" progId="Equation.3">
                    <p:embed/>
                    <p:pic>
                      <p:nvPicPr>
                        <p:cNvPr id="21570" name="Object 44">
                          <a:extLst>
                            <a:ext uri="{FF2B5EF4-FFF2-40B4-BE49-F238E27FC236}">
                              <a16:creationId xmlns:a16="http://schemas.microsoft.com/office/drawing/2014/main" id="{51BD2342-6D7F-4581-AC06-007C19B0F8AE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4" y="1571"/>
                          <a:ext cx="152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45">
              <a:extLst>
                <a:ext uri="{FF2B5EF4-FFF2-40B4-BE49-F238E27FC236}">
                  <a16:creationId xmlns:a16="http://schemas.microsoft.com/office/drawing/2014/main" id="{5C526D53-F609-0D22-357B-4351E02025C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296" y="1440"/>
            <a:ext cx="20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3" r:id="rId9" imgW="126725" imgH="164742" progId="Equation.3">
                    <p:embed/>
                  </p:oleObj>
                </mc:Choice>
                <mc:Fallback>
                  <p:oleObj r:id="rId9" imgW="126725" imgH="164742" progId="Equation.3">
                    <p:embed/>
                    <p:pic>
                      <p:nvPicPr>
                        <p:cNvPr id="21571" name="Object 45">
                          <a:extLst>
                            <a:ext uri="{FF2B5EF4-FFF2-40B4-BE49-F238E27FC236}">
                              <a16:creationId xmlns:a16="http://schemas.microsoft.com/office/drawing/2014/main" id="{99AB01AA-82CA-42E0-B753-626BBC6EB7C4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6" y="1440"/>
                          <a:ext cx="20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6F868E8D-47B9-0A5C-DFC7-E63AEC608C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19136">
              <a:off x="5176" y="1344"/>
              <a:ext cx="56" cy="480"/>
            </a:xfrm>
            <a:custGeom>
              <a:avLst/>
              <a:gdLst>
                <a:gd name="T0" fmla="*/ 56 w 56"/>
                <a:gd name="T1" fmla="*/ 480 h 672"/>
                <a:gd name="T2" fmla="*/ 8 w 56"/>
                <a:gd name="T3" fmla="*/ 309 h 672"/>
                <a:gd name="T4" fmla="*/ 8 w 56"/>
                <a:gd name="T5" fmla="*/ 171 h 672"/>
                <a:gd name="T6" fmla="*/ 56 w 5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" h="672">
                  <a:moveTo>
                    <a:pt x="56" y="672"/>
                  </a:moveTo>
                  <a:cubicBezTo>
                    <a:pt x="36" y="588"/>
                    <a:pt x="16" y="504"/>
                    <a:pt x="8" y="432"/>
                  </a:cubicBezTo>
                  <a:cubicBezTo>
                    <a:pt x="0" y="360"/>
                    <a:pt x="0" y="312"/>
                    <a:pt x="8" y="240"/>
                  </a:cubicBezTo>
                  <a:cubicBezTo>
                    <a:pt x="16" y="168"/>
                    <a:pt x="36" y="84"/>
                    <a:pt x="56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A357F36B-64F1-07FA-CF80-36C5888B98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3377">
              <a:off x="4976" y="1392"/>
              <a:ext cx="112" cy="432"/>
            </a:xfrm>
            <a:custGeom>
              <a:avLst/>
              <a:gdLst>
                <a:gd name="T0" fmla="*/ 112 w 112"/>
                <a:gd name="T1" fmla="*/ 432 h 432"/>
                <a:gd name="T2" fmla="*/ 16 w 112"/>
                <a:gd name="T3" fmla="*/ 240 h 432"/>
                <a:gd name="T4" fmla="*/ 16 w 112"/>
                <a:gd name="T5" fmla="*/ 0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2" h="432">
                  <a:moveTo>
                    <a:pt x="112" y="432"/>
                  </a:moveTo>
                  <a:cubicBezTo>
                    <a:pt x="72" y="372"/>
                    <a:pt x="32" y="312"/>
                    <a:pt x="16" y="240"/>
                  </a:cubicBezTo>
                  <a:cubicBezTo>
                    <a:pt x="0" y="168"/>
                    <a:pt x="8" y="84"/>
                    <a:pt x="16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C131A8DD-C421-37FA-EF69-90D46C81BB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932584">
              <a:off x="4368" y="1728"/>
              <a:ext cx="240" cy="336"/>
            </a:xfrm>
            <a:custGeom>
              <a:avLst/>
              <a:gdLst>
                <a:gd name="T0" fmla="*/ 230 w 200"/>
                <a:gd name="T1" fmla="*/ 336 h 384"/>
                <a:gd name="T2" fmla="*/ 230 w 200"/>
                <a:gd name="T3" fmla="*/ 294 h 384"/>
                <a:gd name="T4" fmla="*/ 173 w 200"/>
                <a:gd name="T5" fmla="*/ 126 h 384"/>
                <a:gd name="T6" fmla="*/ 0 w 20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" h="384">
                  <a:moveTo>
                    <a:pt x="192" y="384"/>
                  </a:moveTo>
                  <a:cubicBezTo>
                    <a:pt x="196" y="380"/>
                    <a:pt x="200" y="376"/>
                    <a:pt x="192" y="336"/>
                  </a:cubicBezTo>
                  <a:cubicBezTo>
                    <a:pt x="184" y="296"/>
                    <a:pt x="176" y="200"/>
                    <a:pt x="144" y="144"/>
                  </a:cubicBezTo>
                  <a:cubicBezTo>
                    <a:pt x="112" y="88"/>
                    <a:pt x="24" y="24"/>
                    <a:pt x="0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211C4FE6-AAA0-18E5-2DC8-52E92933B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432"/>
              <a:ext cx="56" cy="536"/>
            </a:xfrm>
            <a:custGeom>
              <a:avLst/>
              <a:gdLst>
                <a:gd name="T0" fmla="*/ 56 w 56"/>
                <a:gd name="T1" fmla="*/ 480 h 536"/>
                <a:gd name="T2" fmla="*/ 8 w 56"/>
                <a:gd name="T3" fmla="*/ 480 h 536"/>
                <a:gd name="T4" fmla="*/ 8 w 56"/>
                <a:gd name="T5" fmla="*/ 144 h 536"/>
                <a:gd name="T6" fmla="*/ 56 w 56"/>
                <a:gd name="T7" fmla="*/ 0 h 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" h="536">
                  <a:moveTo>
                    <a:pt x="56" y="480"/>
                  </a:moveTo>
                  <a:cubicBezTo>
                    <a:pt x="36" y="508"/>
                    <a:pt x="16" y="536"/>
                    <a:pt x="8" y="480"/>
                  </a:cubicBezTo>
                  <a:cubicBezTo>
                    <a:pt x="0" y="424"/>
                    <a:pt x="0" y="224"/>
                    <a:pt x="8" y="144"/>
                  </a:cubicBezTo>
                  <a:cubicBezTo>
                    <a:pt x="16" y="64"/>
                    <a:pt x="36" y="32"/>
                    <a:pt x="56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50">
              <a:extLst>
                <a:ext uri="{FF2B5EF4-FFF2-40B4-BE49-F238E27FC236}">
                  <a16:creationId xmlns:a16="http://schemas.microsoft.com/office/drawing/2014/main" id="{60EF34CB-C0A8-C2D7-CE0E-3EBA704AA1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32" y="1344"/>
              <a:ext cx="48" cy="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51">
              <a:extLst>
                <a:ext uri="{FF2B5EF4-FFF2-40B4-BE49-F238E27FC236}">
                  <a16:creationId xmlns:a16="http://schemas.microsoft.com/office/drawing/2014/main" id="{900D0DB1-82FB-6968-C566-69567A960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0" y="1344"/>
              <a:ext cx="48" cy="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52">
              <a:extLst>
                <a:ext uri="{FF2B5EF4-FFF2-40B4-BE49-F238E27FC236}">
                  <a16:creationId xmlns:a16="http://schemas.microsoft.com/office/drawing/2014/main" id="{8E6902FF-C0E2-2F20-8F60-B7E4DEA8C1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6" y="1344"/>
              <a:ext cx="48" cy="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53">
              <a:extLst>
                <a:ext uri="{FF2B5EF4-FFF2-40B4-BE49-F238E27FC236}">
                  <a16:creationId xmlns:a16="http://schemas.microsoft.com/office/drawing/2014/main" id="{B00D0ACC-BEB7-82F3-EA0D-A861C53657B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4323037" flipV="1">
              <a:off x="4272" y="1724"/>
              <a:ext cx="96" cy="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" name="Rectangle 2">
            <a:extLst>
              <a:ext uri="{FF2B5EF4-FFF2-40B4-BE49-F238E27FC236}">
                <a16:creationId xmlns:a16="http://schemas.microsoft.com/office/drawing/2014/main" id="{FDC43540-6339-7542-A0DF-79A9B891F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99" y="213254"/>
            <a:ext cx="5472113" cy="647701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电通量</a:t>
            </a:r>
            <a:r>
              <a:rPr lang="zh-CN" altLang="en-US" sz="3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zh-CN" sz="3600" b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sz="3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electric flux</a:t>
            </a:r>
            <a:r>
              <a:rPr lang="zh-CN" altLang="en-US" sz="3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9AF79EE-AC85-C4D1-B5D5-022D929E7984}"/>
              </a:ext>
            </a:extLst>
          </p:cNvPr>
          <p:cNvSpPr txBox="1"/>
          <p:nvPr/>
        </p:nvSpPr>
        <p:spPr>
          <a:xfrm>
            <a:off x="231764" y="938655"/>
            <a:ext cx="7617615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匀强电场，平面，且电场与平面法线方向一致</a:t>
            </a:r>
          </a:p>
        </p:txBody>
      </p:sp>
      <p:graphicFrame>
        <p:nvGraphicFramePr>
          <p:cNvPr id="75" name="Object 4">
            <a:extLst>
              <a:ext uri="{FF2B5EF4-FFF2-40B4-BE49-F238E27FC236}">
                <a16:creationId xmlns:a16="http://schemas.microsoft.com/office/drawing/2014/main" id="{8B6B534F-A25F-DDE4-FD0E-90E0DCAF4A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616874"/>
              </p:ext>
            </p:extLst>
          </p:nvPr>
        </p:nvGraphicFramePr>
        <p:xfrm>
          <a:off x="1703188" y="1707900"/>
          <a:ext cx="14414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Equation" r:id="rId11" imgW="583920" imgH="228600" progId="Equation.DSMT4">
                  <p:embed/>
                </p:oleObj>
              </mc:Choice>
              <mc:Fallback>
                <p:oleObj name="Equation" r:id="rId11" imgW="583920" imgH="228600" progId="Equation.DSMT4">
                  <p:embed/>
                  <p:pic>
                    <p:nvPicPr>
                      <p:cNvPr id="72708" name="Object 4">
                        <a:extLst>
                          <a:ext uri="{FF2B5EF4-FFF2-40B4-BE49-F238E27FC236}">
                            <a16:creationId xmlns:a16="http://schemas.microsoft.com/office/drawing/2014/main" id="{AA74552C-3189-AC38-A80C-5FBD31EC5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188" y="1707900"/>
                        <a:ext cx="14414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文本框 75">
            <a:extLst>
              <a:ext uri="{FF2B5EF4-FFF2-40B4-BE49-F238E27FC236}">
                <a16:creationId xmlns:a16="http://schemas.microsoft.com/office/drawing/2014/main" id="{CC7B7B3E-7C17-D34B-21E1-6D212168EA02}"/>
              </a:ext>
            </a:extLst>
          </p:cNvPr>
          <p:cNvSpPr txBox="1"/>
          <p:nvPr/>
        </p:nvSpPr>
        <p:spPr>
          <a:xfrm>
            <a:off x="270209" y="2357884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匀强电场，平面，方向不一致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DEDC80B-F881-4AAA-A3FF-627FA750A593}"/>
              </a:ext>
            </a:extLst>
          </p:cNvPr>
          <p:cNvGrpSpPr/>
          <p:nvPr/>
        </p:nvGrpSpPr>
        <p:grpSpPr>
          <a:xfrm>
            <a:off x="5839286" y="1913461"/>
            <a:ext cx="3059705" cy="1873666"/>
            <a:chOff x="5839286" y="1913461"/>
            <a:chExt cx="3059705" cy="1873666"/>
          </a:xfrm>
        </p:grpSpPr>
        <p:pic>
          <p:nvPicPr>
            <p:cNvPr id="77" name="Picture 8">
              <a:extLst>
                <a:ext uri="{FF2B5EF4-FFF2-40B4-BE49-F238E27FC236}">
                  <a16:creationId xmlns:a16="http://schemas.microsoft.com/office/drawing/2014/main" id="{0DBD58EA-A824-979D-7DEC-7028D35B9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3548" y="1913461"/>
              <a:ext cx="3045443" cy="18736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82" name="对象 81">
              <a:extLst>
                <a:ext uri="{FF2B5EF4-FFF2-40B4-BE49-F238E27FC236}">
                  <a16:creationId xmlns:a16="http://schemas.microsoft.com/office/drawing/2014/main" id="{EAC07113-C75A-9324-F8CC-11659D6871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674564"/>
                </p:ext>
              </p:extLst>
            </p:nvPr>
          </p:nvGraphicFramePr>
          <p:xfrm>
            <a:off x="5839286" y="3518787"/>
            <a:ext cx="1107134" cy="262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5" name="Equation" r:id="rId14" imgW="749160" imgH="177480" progId="Equation.DSMT4">
                    <p:embed/>
                  </p:oleObj>
                </mc:Choice>
                <mc:Fallback>
                  <p:oleObj name="Equation" r:id="rId14" imgW="74916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839286" y="3518787"/>
                          <a:ext cx="1107134" cy="26271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CD1A850-D853-067F-41E0-A796C74BA574}"/>
              </a:ext>
            </a:extLst>
          </p:cNvPr>
          <p:cNvGrpSpPr/>
          <p:nvPr/>
        </p:nvGrpSpPr>
        <p:grpSpPr>
          <a:xfrm>
            <a:off x="7337684" y="242199"/>
            <a:ext cx="1511682" cy="1483937"/>
            <a:chOff x="7337684" y="242199"/>
            <a:chExt cx="1511682" cy="1483937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152C046-6299-DAF9-0ED0-96B9C66A11EF}"/>
                </a:ext>
              </a:extLst>
            </p:cNvPr>
            <p:cNvGrpSpPr/>
            <p:nvPr/>
          </p:nvGrpSpPr>
          <p:grpSpPr>
            <a:xfrm>
              <a:off x="7337684" y="242199"/>
              <a:ext cx="1511682" cy="1483937"/>
              <a:chOff x="7337684" y="242199"/>
              <a:chExt cx="1511682" cy="1483937"/>
            </a:xfrm>
          </p:grpSpPr>
          <p:pic>
            <p:nvPicPr>
              <p:cNvPr id="73" name="Picture 9">
                <a:extLst>
                  <a:ext uri="{FF2B5EF4-FFF2-40B4-BE49-F238E27FC236}">
                    <a16:creationId xmlns:a16="http://schemas.microsoft.com/office/drawing/2014/main" id="{32048DAB-C297-E8A4-0400-99B7984479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7684" y="245486"/>
                <a:ext cx="1511682" cy="14806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5F0A77EF-E01F-F582-0E01-BAFF8B51D66E}"/>
                  </a:ext>
                </a:extLst>
              </p:cNvPr>
              <p:cNvSpPr txBox="1"/>
              <p:nvPr/>
            </p:nvSpPr>
            <p:spPr>
              <a:xfrm>
                <a:off x="8445947" y="242199"/>
                <a:ext cx="374274" cy="3738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EDB945A-FF2B-8CE3-C0E7-1788B359CE9D}"/>
                </a:ext>
              </a:extLst>
            </p:cNvPr>
            <p:cNvSpPr/>
            <p:nvPr/>
          </p:nvSpPr>
          <p:spPr>
            <a:xfrm>
              <a:off x="8062644" y="253455"/>
              <a:ext cx="361951" cy="285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860DF9FF-9196-768A-8993-168825B86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998" y="387863"/>
              <a:ext cx="270970" cy="1948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5" name="Object 4">
            <a:extLst>
              <a:ext uri="{FF2B5EF4-FFF2-40B4-BE49-F238E27FC236}">
                <a16:creationId xmlns:a16="http://schemas.microsoft.com/office/drawing/2014/main" id="{18656BEA-EE64-10EE-DB0A-6E074DA25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855758"/>
              </p:ext>
            </p:extLst>
          </p:nvPr>
        </p:nvGraphicFramePr>
        <p:xfrm>
          <a:off x="1058809" y="3000410"/>
          <a:ext cx="153511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17" imgW="622080" imgH="228600" progId="Equation.DSMT4">
                  <p:embed/>
                </p:oleObj>
              </mc:Choice>
              <mc:Fallback>
                <p:oleObj name="Equation" r:id="rId17" imgW="622080" imgH="228600" progId="Equation.DSMT4">
                  <p:embed/>
                  <p:pic>
                    <p:nvPicPr>
                      <p:cNvPr id="75" name="Object 4">
                        <a:extLst>
                          <a:ext uri="{FF2B5EF4-FFF2-40B4-BE49-F238E27FC236}">
                            <a16:creationId xmlns:a16="http://schemas.microsoft.com/office/drawing/2014/main" id="{8B6B534F-A25F-DDE4-FD0E-90E0DCAF4A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09" y="3000410"/>
                        <a:ext cx="153511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对象 95">
            <a:extLst>
              <a:ext uri="{FF2B5EF4-FFF2-40B4-BE49-F238E27FC236}">
                <a16:creationId xmlns:a16="http://schemas.microsoft.com/office/drawing/2014/main" id="{9134C5FD-EDAE-7651-0A09-6410A6036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716205"/>
              </p:ext>
            </p:extLst>
          </p:nvPr>
        </p:nvGraphicFramePr>
        <p:xfrm>
          <a:off x="2526292" y="3040901"/>
          <a:ext cx="1627571" cy="42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19" imgW="685800" imgH="177480" progId="Equation.DSMT4">
                  <p:embed/>
                </p:oleObj>
              </mc:Choice>
              <mc:Fallback>
                <p:oleObj name="Equation" r:id="rId19" imgW="6858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526292" y="3040901"/>
                        <a:ext cx="1627571" cy="42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平行四边形 96">
            <a:extLst>
              <a:ext uri="{FF2B5EF4-FFF2-40B4-BE49-F238E27FC236}">
                <a16:creationId xmlns:a16="http://schemas.microsoft.com/office/drawing/2014/main" id="{6910ECA6-219F-E84E-0698-57D5FBB72214}"/>
              </a:ext>
            </a:extLst>
          </p:cNvPr>
          <p:cNvSpPr/>
          <p:nvPr/>
        </p:nvSpPr>
        <p:spPr>
          <a:xfrm rot="714704">
            <a:off x="7461094" y="4853245"/>
            <a:ext cx="397404" cy="214311"/>
          </a:xfrm>
          <a:prstGeom prst="parallelogram">
            <a:avLst>
              <a:gd name="adj" fmla="val 613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205A1E9-285B-9303-F2C9-4FB09E7AF0E4}"/>
              </a:ext>
            </a:extLst>
          </p:cNvPr>
          <p:cNvSpPr txBox="1"/>
          <p:nvPr/>
        </p:nvSpPr>
        <p:spPr>
          <a:xfrm>
            <a:off x="7696093" y="487977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9" name="Object 4">
            <a:extLst>
              <a:ext uri="{FF2B5EF4-FFF2-40B4-BE49-F238E27FC236}">
                <a16:creationId xmlns:a16="http://schemas.microsoft.com/office/drawing/2014/main" id="{421C3A2C-D61E-76EC-355F-EC5E6F1B0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205053"/>
              </p:ext>
            </p:extLst>
          </p:nvPr>
        </p:nvGraphicFramePr>
        <p:xfrm>
          <a:off x="894286" y="4521410"/>
          <a:ext cx="2440516" cy="53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21" imgW="1066680" imgH="228600" progId="Equation.DSMT4">
                  <p:embed/>
                </p:oleObj>
              </mc:Choice>
              <mc:Fallback>
                <p:oleObj name="Equation" r:id="rId21" imgW="1066680" imgH="228600" progId="Equation.DSMT4">
                  <p:embed/>
                  <p:pic>
                    <p:nvPicPr>
                      <p:cNvPr id="95" name="Object 4">
                        <a:extLst>
                          <a:ext uri="{FF2B5EF4-FFF2-40B4-BE49-F238E27FC236}">
                            <a16:creationId xmlns:a16="http://schemas.microsoft.com/office/drawing/2014/main" id="{18656BEA-EE64-10EE-DB0A-6E074DA251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286" y="4521410"/>
                        <a:ext cx="2440516" cy="5328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对象 99">
            <a:extLst>
              <a:ext uri="{FF2B5EF4-FFF2-40B4-BE49-F238E27FC236}">
                <a16:creationId xmlns:a16="http://schemas.microsoft.com/office/drawing/2014/main" id="{72287CC3-112D-74DC-41DA-D0661B510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71477"/>
              </p:ext>
            </p:extLst>
          </p:nvPr>
        </p:nvGraphicFramePr>
        <p:xfrm>
          <a:off x="3330146" y="4498637"/>
          <a:ext cx="1087342" cy="450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23" imgW="520560" imgH="215640" progId="Equation.DSMT4">
                  <p:embed/>
                </p:oleObj>
              </mc:Choice>
              <mc:Fallback>
                <p:oleObj name="Equation" r:id="rId23" imgW="520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30146" y="4498637"/>
                        <a:ext cx="1087342" cy="450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对象 100">
            <a:extLst>
              <a:ext uri="{FF2B5EF4-FFF2-40B4-BE49-F238E27FC236}">
                <a16:creationId xmlns:a16="http://schemas.microsoft.com/office/drawing/2014/main" id="{FD34EDB3-C275-D027-4B75-1F5BB9613B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03994"/>
              </p:ext>
            </p:extLst>
          </p:nvPr>
        </p:nvGraphicFramePr>
        <p:xfrm>
          <a:off x="1021811" y="5270216"/>
          <a:ext cx="1995487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Equation" r:id="rId25" imgW="901440" imgH="279360" progId="Equation.DSMT4">
                  <p:embed/>
                </p:oleObj>
              </mc:Choice>
              <mc:Fallback>
                <p:oleObj name="Equation" r:id="rId25" imgW="901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21811" y="5270216"/>
                        <a:ext cx="1995487" cy="61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>
            <a:extLst>
              <a:ext uri="{FF2B5EF4-FFF2-40B4-BE49-F238E27FC236}">
                <a16:creationId xmlns:a16="http://schemas.microsoft.com/office/drawing/2014/main" id="{3637423D-F57F-D6C5-214F-F72CA50443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904097"/>
              </p:ext>
            </p:extLst>
          </p:nvPr>
        </p:nvGraphicFramePr>
        <p:xfrm>
          <a:off x="3708400" y="5946775"/>
          <a:ext cx="205263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Equation" r:id="rId27" imgW="927000" imgH="279360" progId="Equation.DSMT4">
                  <p:embed/>
                </p:oleObj>
              </mc:Choice>
              <mc:Fallback>
                <p:oleObj name="Equation" r:id="rId27" imgW="927000" imgH="279360" progId="Equation.DSMT4">
                  <p:embed/>
                  <p:pic>
                    <p:nvPicPr>
                      <p:cNvPr id="101" name="对象 100">
                        <a:extLst>
                          <a:ext uri="{FF2B5EF4-FFF2-40B4-BE49-F238E27FC236}">
                            <a16:creationId xmlns:a16="http://schemas.microsoft.com/office/drawing/2014/main" id="{FD34EDB3-C275-D027-4B75-1F5BB9613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708400" y="5946775"/>
                        <a:ext cx="2052638" cy="61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 Box 4">
            <a:extLst>
              <a:ext uri="{FF2B5EF4-FFF2-40B4-BE49-F238E27FC236}">
                <a16:creationId xmlns:a16="http://schemas.microsoft.com/office/drawing/2014/main" id="{6FCEE4AC-32F3-19B5-94B3-95E03AFE6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94" y="5971423"/>
            <a:ext cx="5110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对于闭合面的电通量</a:t>
            </a:r>
          </a:p>
        </p:txBody>
      </p:sp>
    </p:spTree>
    <p:extLst>
      <p:ext uri="{BB962C8B-B14F-4D97-AF65-F5344CB8AC3E}">
        <p14:creationId xmlns:p14="http://schemas.microsoft.com/office/powerpoint/2010/main" val="6794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" presetClass="entr" presetSubtype="32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/>
      <p:bldP spid="76" grpId="0"/>
      <p:bldP spid="97" grpId="0" animBg="1"/>
      <p:bldP spid="98" grpId="0"/>
      <p:bldP spid="1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4F5903DD-977D-DD1A-E439-44A50C941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72535"/>
              </p:ext>
            </p:extLst>
          </p:nvPr>
        </p:nvGraphicFramePr>
        <p:xfrm>
          <a:off x="4805363" y="4141559"/>
          <a:ext cx="14049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r:id="rId3" imgW="533169" imgH="228501" progId="Equation.3">
                  <p:embed/>
                </p:oleObj>
              </mc:Choice>
              <mc:Fallback>
                <p:oleObj r:id="rId3" imgW="533169" imgH="228501" progId="Equation.3">
                  <p:embed/>
                  <p:pic>
                    <p:nvPicPr>
                      <p:cNvPr id="27" name="Object 5">
                        <a:extLst>
                          <a:ext uri="{FF2B5EF4-FFF2-40B4-BE49-F238E27FC236}">
                            <a16:creationId xmlns:a16="http://schemas.microsoft.com/office/drawing/2014/main" id="{785009C9-0951-1E8D-9ABB-A8F173DB595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363" y="4141559"/>
                        <a:ext cx="14049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3">
            <a:extLst>
              <a:ext uri="{FF2B5EF4-FFF2-40B4-BE49-F238E27FC236}">
                <a16:creationId xmlns:a16="http://schemas.microsoft.com/office/drawing/2014/main" id="{D62B8B2E-6B5A-AADF-00B4-DCD8DEF3FE24}"/>
              </a:ext>
            </a:extLst>
          </p:cNvPr>
          <p:cNvSpPr txBox="1">
            <a:spLocks noChangeArrowheads="1"/>
          </p:cNvSpPr>
          <p:nvPr/>
        </p:nvSpPr>
        <p:spPr>
          <a:xfrm>
            <a:off x="748868" y="5571104"/>
            <a:ext cx="4803096" cy="112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则电场线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穿出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曲面的地方，电通量为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正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；在电场线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进入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曲面的地方，电通量为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负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7E977ADA-6196-7913-2983-4EA5E069F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1" y="860897"/>
            <a:ext cx="5975351" cy="65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en-US" altLang="zh-CN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）电通量是标量，但有正、负之分。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B98352D-883E-6A25-B339-9D2D4B784104}"/>
              </a:ext>
            </a:extLst>
          </p:cNvPr>
          <p:cNvSpPr txBox="1"/>
          <p:nvPr/>
        </p:nvSpPr>
        <p:spPr>
          <a:xfrm>
            <a:off x="260622" y="102259"/>
            <a:ext cx="1337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endParaRPr lang="en-US" altLang="zh-CN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45C76CE-831B-7203-1A85-2FCE5F576183}"/>
              </a:ext>
            </a:extLst>
          </p:cNvPr>
          <p:cNvSpPr txBox="1"/>
          <p:nvPr/>
        </p:nvSpPr>
        <p:spPr>
          <a:xfrm>
            <a:off x="373191" y="1446232"/>
            <a:ext cx="554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en-US" altLang="zh-CN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）电通量</a:t>
            </a:r>
            <a:r>
              <a:rPr lang="en-US" altLang="zh-CN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Ф</a:t>
            </a:r>
            <a:r>
              <a:rPr lang="en-US" altLang="zh-CN" sz="2400" b="1" kern="0" baseline="-25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</a:t>
            </a:r>
            <a:r>
              <a:rPr lang="zh-CN" altLang="en-US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是对面而言，不是点函数；</a:t>
            </a:r>
            <a:endParaRPr lang="en-US" altLang="zh-CN" sz="2400" b="1" kern="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C506CC-17CB-42D9-6929-4FACF62C30C0}"/>
              </a:ext>
            </a:extLst>
          </p:cNvPr>
          <p:cNvSpPr txBox="1"/>
          <p:nvPr/>
        </p:nvSpPr>
        <p:spPr>
          <a:xfrm>
            <a:off x="345571" y="2098078"/>
            <a:ext cx="554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en-US" altLang="zh-CN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）对于非闭合曲面，需要规定正方向；</a:t>
            </a:r>
            <a:endParaRPr lang="en-US" altLang="zh-CN" sz="2400" b="1" kern="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AC24DB3-F246-FE59-E0A5-CA4A3B6697E7}"/>
              </a:ext>
            </a:extLst>
          </p:cNvPr>
          <p:cNvSpPr txBox="1"/>
          <p:nvPr/>
        </p:nvSpPr>
        <p:spPr>
          <a:xfrm>
            <a:off x="414256" y="4909446"/>
            <a:ext cx="554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75000"/>
              <a:defRPr/>
            </a:pPr>
            <a:r>
              <a:rPr lang="en-US" altLang="zh-CN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）对于闭合曲面，规定</a:t>
            </a:r>
            <a:r>
              <a:rPr lang="zh-CN" altLang="en-US" sz="24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外法线</a:t>
            </a:r>
            <a:r>
              <a:rPr lang="zh-CN" altLang="en-US" sz="2400" b="1" kern="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方向为正；</a:t>
            </a:r>
            <a:endParaRPr lang="en-US" altLang="zh-CN" sz="2400" b="1" kern="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8CECCEE-40AB-40F1-A4F0-F8210B4A4B79}"/>
              </a:ext>
            </a:extLst>
          </p:cNvPr>
          <p:cNvGrpSpPr/>
          <p:nvPr/>
        </p:nvGrpSpPr>
        <p:grpSpPr>
          <a:xfrm>
            <a:off x="6725012" y="1354895"/>
            <a:ext cx="2051050" cy="2089150"/>
            <a:chOff x="6725012" y="1354895"/>
            <a:chExt cx="2051050" cy="2089150"/>
          </a:xfrm>
        </p:grpSpPr>
        <p:pic>
          <p:nvPicPr>
            <p:cNvPr id="59" name="Picture 1">
              <a:extLst>
                <a:ext uri="{FF2B5EF4-FFF2-40B4-BE49-F238E27FC236}">
                  <a16:creationId xmlns:a16="http://schemas.microsoft.com/office/drawing/2014/main" id="{27361D4E-C0C1-A2BF-6117-3C96554D1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5012" y="1354895"/>
              <a:ext cx="2051050" cy="2089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0" name="椭圆 3">
              <a:extLst>
                <a:ext uri="{FF2B5EF4-FFF2-40B4-BE49-F238E27FC236}">
                  <a16:creationId xmlns:a16="http://schemas.microsoft.com/office/drawing/2014/main" id="{5644C010-C0D5-C050-456C-098A1B9AE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6025" y="1874008"/>
              <a:ext cx="1089025" cy="1125537"/>
            </a:xfrm>
            <a:prstGeom prst="ellipse">
              <a:avLst/>
            </a:prstGeom>
            <a:gradFill rotWithShape="1">
              <a:gsLst>
                <a:gs pos="0">
                  <a:srgbClr val="3785CC">
                    <a:alpha val="0"/>
                  </a:srgbClr>
                </a:gs>
                <a:gs pos="100000">
                  <a:srgbClr val="FFD659"/>
                </a:gs>
                <a:gs pos="100000">
                  <a:srgbClr val="FFD96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55A1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EDEB4E0-5D65-B919-F77C-A636AAEA2C67}"/>
                </a:ext>
              </a:extLst>
            </p:cNvPr>
            <p:cNvSpPr txBox="1"/>
            <p:nvPr/>
          </p:nvSpPr>
          <p:spPr>
            <a:xfrm>
              <a:off x="7212568" y="3071336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通量为正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0D703FA-3BDC-4520-8001-52E81E068B5E}"/>
              </a:ext>
            </a:extLst>
          </p:cNvPr>
          <p:cNvGrpSpPr/>
          <p:nvPr/>
        </p:nvGrpSpPr>
        <p:grpSpPr>
          <a:xfrm>
            <a:off x="6703214" y="4560660"/>
            <a:ext cx="2227262" cy="2020888"/>
            <a:chOff x="6703214" y="4560660"/>
            <a:chExt cx="2227262" cy="2020888"/>
          </a:xfrm>
        </p:grpSpPr>
        <p:pic>
          <p:nvPicPr>
            <p:cNvPr id="61" name="图片 60" descr="图示&#10;&#10;中度可信度描述已自动生成">
              <a:extLst>
                <a:ext uri="{FF2B5EF4-FFF2-40B4-BE49-F238E27FC236}">
                  <a16:creationId xmlns:a16="http://schemas.microsoft.com/office/drawing/2014/main" id="{A792490E-6949-12B0-5281-E092EDBB8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3214" y="4560660"/>
              <a:ext cx="2227262" cy="2020888"/>
            </a:xfrm>
            <a:prstGeom prst="rect">
              <a:avLst/>
            </a:prstGeom>
            <a:effectLst>
              <a:outerShdw blurRad="571500" dist="50800" dir="5400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2" name="椭圆 12">
              <a:extLst>
                <a:ext uri="{FF2B5EF4-FFF2-40B4-BE49-F238E27FC236}">
                  <a16:creationId xmlns:a16="http://schemas.microsoft.com/office/drawing/2014/main" id="{5F0B9A17-40C0-DAA5-FF40-19248A639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4388" y="4932482"/>
              <a:ext cx="1204913" cy="1182688"/>
            </a:xfrm>
            <a:prstGeom prst="ellipse">
              <a:avLst/>
            </a:prstGeom>
            <a:gradFill rotWithShape="1">
              <a:gsLst>
                <a:gs pos="0">
                  <a:srgbClr val="3785CC">
                    <a:alpha val="0"/>
                  </a:srgbClr>
                </a:gs>
                <a:gs pos="100000">
                  <a:srgbClr val="FFD659"/>
                </a:gs>
                <a:gs pos="100000">
                  <a:srgbClr val="FFD96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55A1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9B7B7DF-CDE6-BA6F-8270-A2623CA8C150}"/>
                </a:ext>
              </a:extLst>
            </p:cNvPr>
            <p:cNvSpPr txBox="1"/>
            <p:nvPr/>
          </p:nvSpPr>
          <p:spPr>
            <a:xfrm>
              <a:off x="7214388" y="6212216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通量为负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854769B-F27D-4B1D-8A3F-1FEEFE808068}"/>
              </a:ext>
            </a:extLst>
          </p:cNvPr>
          <p:cNvGrpSpPr/>
          <p:nvPr/>
        </p:nvGrpSpPr>
        <p:grpSpPr>
          <a:xfrm>
            <a:off x="549426" y="2643032"/>
            <a:ext cx="5629275" cy="2155909"/>
            <a:chOff x="549426" y="2643032"/>
            <a:chExt cx="5629275" cy="2155909"/>
          </a:xfrm>
        </p:grpSpPr>
        <p:graphicFrame>
          <p:nvGraphicFramePr>
            <p:cNvPr id="4" name="Object 4">
              <a:extLst>
                <a:ext uri="{FF2B5EF4-FFF2-40B4-BE49-F238E27FC236}">
                  <a16:creationId xmlns:a16="http://schemas.microsoft.com/office/drawing/2014/main" id="{156F2245-278A-5B09-8DCD-24322FAF32F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49141794"/>
                </p:ext>
              </p:extLst>
            </p:nvPr>
          </p:nvGraphicFramePr>
          <p:xfrm>
            <a:off x="2661241" y="4159178"/>
            <a:ext cx="1404937" cy="639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2" name="Equation" r:id="rId7" imgW="533169" imgH="228501" progId="Equation.DSMT4">
                    <p:embed/>
                  </p:oleObj>
                </mc:Choice>
                <mc:Fallback>
                  <p:oleObj name="Equation" r:id="rId7" imgW="533169" imgH="228501" progId="Equation.DSMT4">
                    <p:embed/>
                    <p:pic>
                      <p:nvPicPr>
                        <p:cNvPr id="26" name="Object 4">
                          <a:extLst>
                            <a:ext uri="{FF2B5EF4-FFF2-40B4-BE49-F238E27FC236}">
                              <a16:creationId xmlns:a16="http://schemas.microsoft.com/office/drawing/2014/main" id="{B838DD22-4D66-247F-6A84-A1E8C08E704E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1241" y="4159178"/>
                          <a:ext cx="1404937" cy="639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8">
              <a:extLst>
                <a:ext uri="{FF2B5EF4-FFF2-40B4-BE49-F238E27FC236}">
                  <a16:creationId xmlns:a16="http://schemas.microsoft.com/office/drawing/2014/main" id="{9E01B32E-1CE7-7F98-32F5-224DC01E32E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22757241"/>
                </p:ext>
              </p:extLst>
            </p:nvPr>
          </p:nvGraphicFramePr>
          <p:xfrm>
            <a:off x="587526" y="4167032"/>
            <a:ext cx="1404937" cy="60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3" r:id="rId9" imgW="533169" imgH="228501" progId="Equation.3">
                    <p:embed/>
                  </p:oleObj>
                </mc:Choice>
                <mc:Fallback>
                  <p:oleObj r:id="rId9" imgW="533169" imgH="228501" progId="Equation.3">
                    <p:embed/>
                    <p:pic>
                      <p:nvPicPr>
                        <p:cNvPr id="28" name="Object 8">
                          <a:extLst>
                            <a:ext uri="{FF2B5EF4-FFF2-40B4-BE49-F238E27FC236}">
                              <a16:creationId xmlns:a16="http://schemas.microsoft.com/office/drawing/2014/main" id="{FFAD4B38-2B4E-2E42-FE61-6399BE27F95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526" y="4167032"/>
                          <a:ext cx="1404937" cy="60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Group 24">
              <a:extLst>
                <a:ext uri="{FF2B5EF4-FFF2-40B4-BE49-F238E27FC236}">
                  <a16:creationId xmlns:a16="http://schemas.microsoft.com/office/drawing/2014/main" id="{488C4249-61D2-196D-F2EC-BB849E8622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426" y="2782732"/>
              <a:ext cx="1279525" cy="1241425"/>
              <a:chOff x="3264" y="2760"/>
              <a:chExt cx="1113" cy="942"/>
            </a:xfrm>
          </p:grpSpPr>
          <p:sp>
            <p:nvSpPr>
              <p:cNvPr id="8" name="Freeform 25">
                <a:extLst>
                  <a:ext uri="{FF2B5EF4-FFF2-40B4-BE49-F238E27FC236}">
                    <a16:creationId xmlns:a16="http://schemas.microsoft.com/office/drawing/2014/main" id="{FB29852A-BBBF-3234-22FD-DC23E79E9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" y="3492"/>
                <a:ext cx="125" cy="165"/>
              </a:xfrm>
              <a:custGeom>
                <a:avLst/>
                <a:gdLst>
                  <a:gd name="T0" fmla="*/ 125 w 80"/>
                  <a:gd name="T1" fmla="*/ 165 h 176"/>
                  <a:gd name="T2" fmla="*/ 0 w 80"/>
                  <a:gd name="T3" fmla="*/ 0 h 17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80" h="176">
                    <a:moveTo>
                      <a:pt x="80" y="176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rgbClr val="993300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26">
                <a:extLst>
                  <a:ext uri="{FF2B5EF4-FFF2-40B4-BE49-F238E27FC236}">
                    <a16:creationId xmlns:a16="http://schemas.microsoft.com/office/drawing/2014/main" id="{ADE82B15-88BB-51E3-7D2E-10719002C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4" y="3067"/>
                <a:ext cx="725" cy="454"/>
              </a:xfrm>
              <a:custGeom>
                <a:avLst/>
                <a:gdLst>
                  <a:gd name="T0" fmla="*/ 0 w 1187"/>
                  <a:gd name="T1" fmla="*/ 454 h 715"/>
                  <a:gd name="T2" fmla="*/ 725 w 1187"/>
                  <a:gd name="T3" fmla="*/ 10 h 71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87" h="715">
                    <a:moveTo>
                      <a:pt x="0" y="715"/>
                    </a:moveTo>
                    <a:cubicBezTo>
                      <a:pt x="0" y="715"/>
                      <a:pt x="474" y="0"/>
                      <a:pt x="1187" y="16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27">
                <a:extLst>
                  <a:ext uri="{FF2B5EF4-FFF2-40B4-BE49-F238E27FC236}">
                    <a16:creationId xmlns:a16="http://schemas.microsoft.com/office/drawing/2014/main" id="{E8746C4B-0D3E-755D-5AC5-E24897490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6" y="3339"/>
                <a:ext cx="717" cy="363"/>
              </a:xfrm>
              <a:custGeom>
                <a:avLst/>
                <a:gdLst>
                  <a:gd name="T0" fmla="*/ 0 w 1081"/>
                  <a:gd name="T1" fmla="*/ 363 h 535"/>
                  <a:gd name="T2" fmla="*/ 279 w 1081"/>
                  <a:gd name="T3" fmla="*/ 110 h 535"/>
                  <a:gd name="T4" fmla="*/ 656 w 1081"/>
                  <a:gd name="T5" fmla="*/ 11 h 535"/>
                  <a:gd name="T6" fmla="*/ 645 w 1081"/>
                  <a:gd name="T7" fmla="*/ 43 h 5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81" h="535">
                    <a:moveTo>
                      <a:pt x="0" y="535"/>
                    </a:moveTo>
                    <a:cubicBezTo>
                      <a:pt x="70" y="470"/>
                      <a:pt x="256" y="249"/>
                      <a:pt x="421" y="162"/>
                    </a:cubicBezTo>
                    <a:cubicBezTo>
                      <a:pt x="586" y="75"/>
                      <a:pt x="897" y="32"/>
                      <a:pt x="989" y="16"/>
                    </a:cubicBezTo>
                    <a:cubicBezTo>
                      <a:pt x="1081" y="0"/>
                      <a:pt x="1054" y="0"/>
                      <a:pt x="973" y="64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28">
                <a:extLst>
                  <a:ext uri="{FF2B5EF4-FFF2-40B4-BE49-F238E27FC236}">
                    <a16:creationId xmlns:a16="http://schemas.microsoft.com/office/drawing/2014/main" id="{BF1EB6B8-0A1C-1416-8A12-C8CED4921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" y="3067"/>
                <a:ext cx="323" cy="263"/>
              </a:xfrm>
              <a:custGeom>
                <a:avLst/>
                <a:gdLst>
                  <a:gd name="T0" fmla="*/ 0 w 295"/>
                  <a:gd name="T1" fmla="*/ 0 h 314"/>
                  <a:gd name="T2" fmla="*/ 288 w 295"/>
                  <a:gd name="T3" fmla="*/ 263 h 31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95" h="314">
                    <a:moveTo>
                      <a:pt x="0" y="0"/>
                    </a:moveTo>
                    <a:cubicBezTo>
                      <a:pt x="0" y="0"/>
                      <a:pt x="295" y="87"/>
                      <a:pt x="263" y="314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29">
                <a:extLst>
                  <a:ext uri="{FF2B5EF4-FFF2-40B4-BE49-F238E27FC236}">
                    <a16:creationId xmlns:a16="http://schemas.microsoft.com/office/drawing/2014/main" id="{B4E56E02-74D0-8900-5CD1-74A6491A9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4" y="3430"/>
                <a:ext cx="280" cy="269"/>
              </a:xfrm>
              <a:custGeom>
                <a:avLst/>
                <a:gdLst>
                  <a:gd name="T0" fmla="*/ 0 w 345"/>
                  <a:gd name="T1" fmla="*/ 69 h 259"/>
                  <a:gd name="T2" fmla="*/ 280 w 345"/>
                  <a:gd name="T3" fmla="*/ 269 h 2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45" h="259">
                    <a:moveTo>
                      <a:pt x="0" y="66"/>
                    </a:moveTo>
                    <a:cubicBezTo>
                      <a:pt x="58" y="98"/>
                      <a:pt x="280" y="0"/>
                      <a:pt x="345" y="259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30">
                <a:extLst>
                  <a:ext uri="{FF2B5EF4-FFF2-40B4-BE49-F238E27FC236}">
                    <a16:creationId xmlns:a16="http://schemas.microsoft.com/office/drawing/2014/main" id="{B9238906-E546-9129-A2D7-0B7C0FDA5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10" y="2931"/>
                <a:ext cx="271" cy="407"/>
              </a:xfrm>
              <a:prstGeom prst="line">
                <a:avLst/>
              </a:prstGeom>
              <a:noFill/>
              <a:ln w="38100">
                <a:solidFill>
                  <a:srgbClr val="993300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4" name="Object 31">
                <a:extLst>
                  <a:ext uri="{FF2B5EF4-FFF2-40B4-BE49-F238E27FC236}">
                    <a16:creationId xmlns:a16="http://schemas.microsoft.com/office/drawing/2014/main" id="{378570BB-F01D-B2C8-D61E-436E19BC4EE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73" y="2760"/>
              <a:ext cx="259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4" r:id="rId11" imgW="152268" imgH="203024" progId="Equation.3">
                      <p:embed/>
                    </p:oleObj>
                  </mc:Choice>
                  <mc:Fallback>
                    <p:oleObj r:id="rId11" imgW="152268" imgH="203024" progId="Equation.3">
                      <p:embed/>
                      <p:pic>
                        <p:nvPicPr>
                          <p:cNvPr id="36" name="Object 31">
                            <a:extLst>
                              <a:ext uri="{FF2B5EF4-FFF2-40B4-BE49-F238E27FC236}">
                                <a16:creationId xmlns:a16="http://schemas.microsoft.com/office/drawing/2014/main" id="{E917478D-94C2-7B84-D999-80C20FA69486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3" y="2760"/>
                            <a:ext cx="259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32">
                <a:extLst>
                  <a:ext uri="{FF2B5EF4-FFF2-40B4-BE49-F238E27FC236}">
                    <a16:creationId xmlns:a16="http://schemas.microsoft.com/office/drawing/2014/main" id="{EC0CCFB6-179A-13B5-3D00-9E25948C8F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971" y="3158"/>
              <a:ext cx="220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5" r:id="rId13" imgW="139458" imgH="177492" progId="Equation.3">
                      <p:embed/>
                    </p:oleObj>
                  </mc:Choice>
                  <mc:Fallback>
                    <p:oleObj r:id="rId13" imgW="139458" imgH="177492" progId="Equation.3">
                      <p:embed/>
                      <p:pic>
                        <p:nvPicPr>
                          <p:cNvPr id="37" name="Object 32">
                            <a:extLst>
                              <a:ext uri="{FF2B5EF4-FFF2-40B4-BE49-F238E27FC236}">
                                <a16:creationId xmlns:a16="http://schemas.microsoft.com/office/drawing/2014/main" id="{7D521849-C050-C0B5-CA27-13A136BAC664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71" y="3158"/>
                            <a:ext cx="220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33">
                <a:extLst>
                  <a:ext uri="{FF2B5EF4-FFF2-40B4-BE49-F238E27FC236}">
                    <a16:creationId xmlns:a16="http://schemas.microsoft.com/office/drawing/2014/main" id="{9B350143-D3B0-AB1C-B4A1-EB0DEE86E94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651" y="2931"/>
              <a:ext cx="199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6" r:id="rId15" imgW="126725" imgH="177415" progId="Equation.3">
                      <p:embed/>
                    </p:oleObj>
                  </mc:Choice>
                  <mc:Fallback>
                    <p:oleObj r:id="rId15" imgW="126725" imgH="177415" progId="Equation.3">
                      <p:embed/>
                      <p:pic>
                        <p:nvPicPr>
                          <p:cNvPr id="38" name="Object 33">
                            <a:extLst>
                              <a:ext uri="{FF2B5EF4-FFF2-40B4-BE49-F238E27FC236}">
                                <a16:creationId xmlns:a16="http://schemas.microsoft.com/office/drawing/2014/main" id="{8B27F01C-E97B-081A-A774-0581EDA8ADC8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51" y="2931"/>
                            <a:ext cx="199" cy="2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34">
                <a:extLst>
                  <a:ext uri="{FF2B5EF4-FFF2-40B4-BE49-F238E27FC236}">
                    <a16:creationId xmlns:a16="http://schemas.microsoft.com/office/drawing/2014/main" id="{9D47BD9A-8909-3004-DAF5-D008454D7CF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264" y="2881"/>
              <a:ext cx="20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" r:id="rId17" imgW="126725" imgH="164742" progId="Equation.3">
                      <p:embed/>
                    </p:oleObj>
                  </mc:Choice>
                  <mc:Fallback>
                    <p:oleObj r:id="rId17" imgW="126725" imgH="164742" progId="Equation.3">
                      <p:embed/>
                      <p:pic>
                        <p:nvPicPr>
                          <p:cNvPr id="39" name="Object 34">
                            <a:extLst>
                              <a:ext uri="{FF2B5EF4-FFF2-40B4-BE49-F238E27FC236}">
                                <a16:creationId xmlns:a16="http://schemas.microsoft.com/office/drawing/2014/main" id="{A16D9D59-E762-C08F-FDF9-451F01C073EE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881"/>
                            <a:ext cx="20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Line 35">
                <a:extLst>
                  <a:ext uri="{FF2B5EF4-FFF2-40B4-BE49-F238E27FC236}">
                    <a16:creationId xmlns:a16="http://schemas.microsoft.com/office/drawing/2014/main" id="{DFAA4D3B-EA5D-C3D1-D79E-F86DC8AA0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2" y="2885"/>
                <a:ext cx="91" cy="45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36">
              <a:extLst>
                <a:ext uri="{FF2B5EF4-FFF2-40B4-BE49-F238E27FC236}">
                  <a16:creationId xmlns:a16="http://schemas.microsoft.com/office/drawing/2014/main" id="{CD4B20B8-FC19-262E-BAAF-D8888F387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2488" y="2828769"/>
              <a:ext cx="1446213" cy="1444625"/>
              <a:chOff x="1816" y="2873"/>
              <a:chExt cx="1088" cy="965"/>
            </a:xfrm>
          </p:grpSpPr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6B11E8CA-71DE-FB0E-B156-D3E31E5A4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1" y="3346"/>
                <a:ext cx="151" cy="220"/>
              </a:xfrm>
              <a:custGeom>
                <a:avLst/>
                <a:gdLst>
                  <a:gd name="T0" fmla="*/ 151 w 80"/>
                  <a:gd name="T1" fmla="*/ 220 h 176"/>
                  <a:gd name="T2" fmla="*/ 0 w 80"/>
                  <a:gd name="T3" fmla="*/ 0 h 17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80" h="176">
                    <a:moveTo>
                      <a:pt x="80" y="176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rgbClr val="993300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DB2F321F-211F-8D88-BF57-6E2ACA67D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2921"/>
                <a:ext cx="725" cy="454"/>
              </a:xfrm>
              <a:custGeom>
                <a:avLst/>
                <a:gdLst>
                  <a:gd name="T0" fmla="*/ 0 w 1187"/>
                  <a:gd name="T1" fmla="*/ 454 h 715"/>
                  <a:gd name="T2" fmla="*/ 725 w 1187"/>
                  <a:gd name="T3" fmla="*/ 10 h 71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87" h="715">
                    <a:moveTo>
                      <a:pt x="0" y="715"/>
                    </a:moveTo>
                    <a:cubicBezTo>
                      <a:pt x="0" y="715"/>
                      <a:pt x="474" y="0"/>
                      <a:pt x="1187" y="16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26D1E39D-F5D7-AF5C-5525-A12B2BF4A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" y="3193"/>
                <a:ext cx="717" cy="363"/>
              </a:xfrm>
              <a:custGeom>
                <a:avLst/>
                <a:gdLst>
                  <a:gd name="T0" fmla="*/ 0 w 1081"/>
                  <a:gd name="T1" fmla="*/ 363 h 535"/>
                  <a:gd name="T2" fmla="*/ 279 w 1081"/>
                  <a:gd name="T3" fmla="*/ 110 h 535"/>
                  <a:gd name="T4" fmla="*/ 656 w 1081"/>
                  <a:gd name="T5" fmla="*/ 11 h 535"/>
                  <a:gd name="T6" fmla="*/ 645 w 1081"/>
                  <a:gd name="T7" fmla="*/ 43 h 5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81" h="535">
                    <a:moveTo>
                      <a:pt x="0" y="535"/>
                    </a:moveTo>
                    <a:cubicBezTo>
                      <a:pt x="70" y="470"/>
                      <a:pt x="256" y="249"/>
                      <a:pt x="421" y="162"/>
                    </a:cubicBezTo>
                    <a:cubicBezTo>
                      <a:pt x="586" y="75"/>
                      <a:pt x="897" y="32"/>
                      <a:pt x="989" y="16"/>
                    </a:cubicBezTo>
                    <a:cubicBezTo>
                      <a:pt x="1081" y="0"/>
                      <a:pt x="1054" y="0"/>
                      <a:pt x="973" y="64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CB53D8A6-EBFE-9997-9D82-6CAF38A48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" y="2921"/>
                <a:ext cx="323" cy="263"/>
              </a:xfrm>
              <a:custGeom>
                <a:avLst/>
                <a:gdLst>
                  <a:gd name="T0" fmla="*/ 0 w 295"/>
                  <a:gd name="T1" fmla="*/ 0 h 314"/>
                  <a:gd name="T2" fmla="*/ 288 w 295"/>
                  <a:gd name="T3" fmla="*/ 263 h 31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95" h="314">
                    <a:moveTo>
                      <a:pt x="0" y="0"/>
                    </a:moveTo>
                    <a:cubicBezTo>
                      <a:pt x="0" y="0"/>
                      <a:pt x="295" y="87"/>
                      <a:pt x="263" y="314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41">
                <a:extLst>
                  <a:ext uri="{FF2B5EF4-FFF2-40B4-BE49-F238E27FC236}">
                    <a16:creationId xmlns:a16="http://schemas.microsoft.com/office/drawing/2014/main" id="{E274F95E-1DF2-2A39-4915-5C799C28E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3284"/>
                <a:ext cx="280" cy="269"/>
              </a:xfrm>
              <a:custGeom>
                <a:avLst/>
                <a:gdLst>
                  <a:gd name="T0" fmla="*/ 0 w 345"/>
                  <a:gd name="T1" fmla="*/ 69 h 259"/>
                  <a:gd name="T2" fmla="*/ 280 w 345"/>
                  <a:gd name="T3" fmla="*/ 269 h 2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45" h="259">
                    <a:moveTo>
                      <a:pt x="0" y="66"/>
                    </a:moveTo>
                    <a:cubicBezTo>
                      <a:pt x="58" y="98"/>
                      <a:pt x="280" y="0"/>
                      <a:pt x="345" y="259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42">
                <a:extLst>
                  <a:ext uri="{FF2B5EF4-FFF2-40B4-BE49-F238E27FC236}">
                    <a16:creationId xmlns:a16="http://schemas.microsoft.com/office/drawing/2014/main" id="{CF28A5F2-F3DB-C138-9BA6-AD8785676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09" y="2886"/>
                <a:ext cx="227" cy="363"/>
              </a:xfrm>
              <a:prstGeom prst="line">
                <a:avLst/>
              </a:prstGeom>
              <a:noFill/>
              <a:ln w="38100">
                <a:solidFill>
                  <a:srgbClr val="993300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6" name="Object 43">
                <a:extLst>
                  <a:ext uri="{FF2B5EF4-FFF2-40B4-BE49-F238E27FC236}">
                    <a16:creationId xmlns:a16="http://schemas.microsoft.com/office/drawing/2014/main" id="{B93C56DE-4027-932C-7E12-C3AC511E9F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03" y="3576"/>
              <a:ext cx="259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8" r:id="rId19" imgW="152268" imgH="203024" progId="Equation.3">
                      <p:embed/>
                    </p:oleObj>
                  </mc:Choice>
                  <mc:Fallback>
                    <p:oleObj r:id="rId19" imgW="152268" imgH="203024" progId="Equation.3">
                      <p:embed/>
                      <p:pic>
                        <p:nvPicPr>
                          <p:cNvPr id="48" name="Object 43">
                            <a:extLst>
                              <a:ext uri="{FF2B5EF4-FFF2-40B4-BE49-F238E27FC236}">
                                <a16:creationId xmlns:a16="http://schemas.microsoft.com/office/drawing/2014/main" id="{95A517F5-18BF-D915-4CF1-634AEA8F63BC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3" y="3576"/>
                            <a:ext cx="259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44">
                <a:extLst>
                  <a:ext uri="{FF2B5EF4-FFF2-40B4-BE49-F238E27FC236}">
                    <a16:creationId xmlns:a16="http://schemas.microsoft.com/office/drawing/2014/main" id="{DDE8F3C9-1C39-45CF-C0BF-727A38EAD70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498" y="3012"/>
              <a:ext cx="220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9" r:id="rId20" imgW="139458" imgH="177492" progId="Equation.3">
                      <p:embed/>
                    </p:oleObj>
                  </mc:Choice>
                  <mc:Fallback>
                    <p:oleObj r:id="rId20" imgW="139458" imgH="177492" progId="Equation.3">
                      <p:embed/>
                      <p:pic>
                        <p:nvPicPr>
                          <p:cNvPr id="49" name="Object 44">
                            <a:extLst>
                              <a:ext uri="{FF2B5EF4-FFF2-40B4-BE49-F238E27FC236}">
                                <a16:creationId xmlns:a16="http://schemas.microsoft.com/office/drawing/2014/main" id="{1D6332E1-F82C-C33E-30D6-62AFD3FCEC45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8" y="3012"/>
                            <a:ext cx="220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45">
                <a:extLst>
                  <a:ext uri="{FF2B5EF4-FFF2-40B4-BE49-F238E27FC236}">
                    <a16:creationId xmlns:a16="http://schemas.microsoft.com/office/drawing/2014/main" id="{383CADD9-28C4-C048-2022-D19BB85E0E0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18464184"/>
                  </p:ext>
                </p:extLst>
              </p:nvPr>
            </p:nvGraphicFramePr>
            <p:xfrm>
              <a:off x="2121" y="3174"/>
              <a:ext cx="191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0" r:id="rId21" imgW="126725" imgH="177415" progId="Equation.3">
                      <p:embed/>
                    </p:oleObj>
                  </mc:Choice>
                  <mc:Fallback>
                    <p:oleObj r:id="rId21" imgW="126725" imgH="177415" progId="Equation.3">
                      <p:embed/>
                      <p:pic>
                        <p:nvPicPr>
                          <p:cNvPr id="50" name="Object 45">
                            <a:extLst>
                              <a:ext uri="{FF2B5EF4-FFF2-40B4-BE49-F238E27FC236}">
                                <a16:creationId xmlns:a16="http://schemas.microsoft.com/office/drawing/2014/main" id="{4586A3EF-9989-FD70-17C4-BA60EF220910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21" y="3174"/>
                            <a:ext cx="191" cy="2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46">
                <a:extLst>
                  <a:ext uri="{FF2B5EF4-FFF2-40B4-BE49-F238E27FC236}">
                    <a16:creationId xmlns:a16="http://schemas.microsoft.com/office/drawing/2014/main" id="{C2A66B73-FAA6-9AC1-2987-FB83A6E7264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816" y="2873"/>
              <a:ext cx="20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1" r:id="rId22" imgW="126725" imgH="164742" progId="Equation.3">
                      <p:embed/>
                    </p:oleObj>
                  </mc:Choice>
                  <mc:Fallback>
                    <p:oleObj r:id="rId22" imgW="126725" imgH="164742" progId="Equation.3">
                      <p:embed/>
                      <p:pic>
                        <p:nvPicPr>
                          <p:cNvPr id="51" name="Object 46">
                            <a:extLst>
                              <a:ext uri="{FF2B5EF4-FFF2-40B4-BE49-F238E27FC236}">
                                <a16:creationId xmlns:a16="http://schemas.microsoft.com/office/drawing/2014/main" id="{FB76B742-0D30-C2BB-20D1-D80A796A485A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16" y="2873"/>
                            <a:ext cx="20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Line 47">
                <a:extLst>
                  <a:ext uri="{FF2B5EF4-FFF2-40B4-BE49-F238E27FC236}">
                    <a16:creationId xmlns:a16="http://schemas.microsoft.com/office/drawing/2014/main" id="{CF2E6630-11B7-890D-B53E-D7EF86056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" y="3385"/>
                <a:ext cx="0" cy="31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48">
                <a:extLst>
                  <a:ext uri="{FF2B5EF4-FFF2-40B4-BE49-F238E27FC236}">
                    <a16:creationId xmlns:a16="http://schemas.microsoft.com/office/drawing/2014/main" id="{0F585251-864C-8A25-7BCF-3BA744E8E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203"/>
                <a:ext cx="0" cy="18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" name="Group 49">
              <a:extLst>
                <a:ext uri="{FF2B5EF4-FFF2-40B4-BE49-F238E27FC236}">
                  <a16:creationId xmlns:a16="http://schemas.microsoft.com/office/drawing/2014/main" id="{62ACFE77-8964-B9DB-0A7C-80E3D0C31C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2201" y="2643032"/>
              <a:ext cx="1600200" cy="1377950"/>
              <a:chOff x="385" y="2714"/>
              <a:chExt cx="1113" cy="978"/>
            </a:xfrm>
          </p:grpSpPr>
          <p:sp>
            <p:nvSpPr>
              <p:cNvPr id="33" name="Freeform 50">
                <a:extLst>
                  <a:ext uri="{FF2B5EF4-FFF2-40B4-BE49-F238E27FC236}">
                    <a16:creationId xmlns:a16="http://schemas.microsoft.com/office/drawing/2014/main" id="{D1CAF4A2-C56D-9648-B0B1-4291B0BE6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" y="3482"/>
                <a:ext cx="106" cy="175"/>
              </a:xfrm>
              <a:custGeom>
                <a:avLst/>
                <a:gdLst>
                  <a:gd name="T0" fmla="*/ 106 w 80"/>
                  <a:gd name="T1" fmla="*/ 175 h 176"/>
                  <a:gd name="T2" fmla="*/ 0 w 80"/>
                  <a:gd name="T3" fmla="*/ 0 h 17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80" h="176">
                    <a:moveTo>
                      <a:pt x="80" y="176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rgbClr val="993300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51">
                <a:extLst>
                  <a:ext uri="{FF2B5EF4-FFF2-40B4-BE49-F238E27FC236}">
                    <a16:creationId xmlns:a16="http://schemas.microsoft.com/office/drawing/2014/main" id="{E9B86760-885D-0239-EC59-81E1B2660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" y="3057"/>
                <a:ext cx="725" cy="454"/>
              </a:xfrm>
              <a:custGeom>
                <a:avLst/>
                <a:gdLst>
                  <a:gd name="T0" fmla="*/ 0 w 1187"/>
                  <a:gd name="T1" fmla="*/ 454 h 715"/>
                  <a:gd name="T2" fmla="*/ 725 w 1187"/>
                  <a:gd name="T3" fmla="*/ 10 h 71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87" h="715">
                    <a:moveTo>
                      <a:pt x="0" y="715"/>
                    </a:moveTo>
                    <a:cubicBezTo>
                      <a:pt x="0" y="715"/>
                      <a:pt x="474" y="0"/>
                      <a:pt x="1187" y="16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52">
                <a:extLst>
                  <a:ext uri="{FF2B5EF4-FFF2-40B4-BE49-F238E27FC236}">
                    <a16:creationId xmlns:a16="http://schemas.microsoft.com/office/drawing/2014/main" id="{0907A3C8-5602-BC9B-1D79-980E6DF2E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" y="3329"/>
                <a:ext cx="717" cy="363"/>
              </a:xfrm>
              <a:custGeom>
                <a:avLst/>
                <a:gdLst>
                  <a:gd name="T0" fmla="*/ 0 w 1081"/>
                  <a:gd name="T1" fmla="*/ 363 h 535"/>
                  <a:gd name="T2" fmla="*/ 279 w 1081"/>
                  <a:gd name="T3" fmla="*/ 110 h 535"/>
                  <a:gd name="T4" fmla="*/ 656 w 1081"/>
                  <a:gd name="T5" fmla="*/ 11 h 535"/>
                  <a:gd name="T6" fmla="*/ 645 w 1081"/>
                  <a:gd name="T7" fmla="*/ 43 h 5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81" h="535">
                    <a:moveTo>
                      <a:pt x="0" y="535"/>
                    </a:moveTo>
                    <a:cubicBezTo>
                      <a:pt x="70" y="470"/>
                      <a:pt x="256" y="249"/>
                      <a:pt x="421" y="162"/>
                    </a:cubicBezTo>
                    <a:cubicBezTo>
                      <a:pt x="586" y="75"/>
                      <a:pt x="897" y="32"/>
                      <a:pt x="989" y="16"/>
                    </a:cubicBezTo>
                    <a:cubicBezTo>
                      <a:pt x="1081" y="0"/>
                      <a:pt x="1054" y="0"/>
                      <a:pt x="973" y="64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53">
                <a:extLst>
                  <a:ext uri="{FF2B5EF4-FFF2-40B4-BE49-F238E27FC236}">
                    <a16:creationId xmlns:a16="http://schemas.microsoft.com/office/drawing/2014/main" id="{56177319-2F57-D33B-AD31-4E9BD7D2B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3057"/>
                <a:ext cx="323" cy="263"/>
              </a:xfrm>
              <a:custGeom>
                <a:avLst/>
                <a:gdLst>
                  <a:gd name="T0" fmla="*/ 0 w 295"/>
                  <a:gd name="T1" fmla="*/ 0 h 314"/>
                  <a:gd name="T2" fmla="*/ 288 w 295"/>
                  <a:gd name="T3" fmla="*/ 263 h 31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95" h="314">
                    <a:moveTo>
                      <a:pt x="0" y="0"/>
                    </a:moveTo>
                    <a:cubicBezTo>
                      <a:pt x="0" y="0"/>
                      <a:pt x="295" y="87"/>
                      <a:pt x="263" y="314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54">
                <a:extLst>
                  <a:ext uri="{FF2B5EF4-FFF2-40B4-BE49-F238E27FC236}">
                    <a16:creationId xmlns:a16="http://schemas.microsoft.com/office/drawing/2014/main" id="{EF82ADD8-373C-174F-B0C9-8552196BE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" y="3420"/>
                <a:ext cx="280" cy="269"/>
              </a:xfrm>
              <a:custGeom>
                <a:avLst/>
                <a:gdLst>
                  <a:gd name="T0" fmla="*/ 0 w 345"/>
                  <a:gd name="T1" fmla="*/ 69 h 259"/>
                  <a:gd name="T2" fmla="*/ 280 w 345"/>
                  <a:gd name="T3" fmla="*/ 269 h 2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45" h="259">
                    <a:moveTo>
                      <a:pt x="0" y="66"/>
                    </a:moveTo>
                    <a:cubicBezTo>
                      <a:pt x="58" y="98"/>
                      <a:pt x="280" y="0"/>
                      <a:pt x="345" y="259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55">
                <a:extLst>
                  <a:ext uri="{FF2B5EF4-FFF2-40B4-BE49-F238E27FC236}">
                    <a16:creationId xmlns:a16="http://schemas.microsoft.com/office/drawing/2014/main" id="{2786125E-2D5A-90AD-FA59-2A3B4E3CD3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31" y="2921"/>
                <a:ext cx="271" cy="407"/>
              </a:xfrm>
              <a:prstGeom prst="line">
                <a:avLst/>
              </a:prstGeom>
              <a:noFill/>
              <a:ln w="38100">
                <a:solidFill>
                  <a:srgbClr val="993300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9" name="Object 56">
                <a:extLst>
                  <a:ext uri="{FF2B5EF4-FFF2-40B4-BE49-F238E27FC236}">
                    <a16:creationId xmlns:a16="http://schemas.microsoft.com/office/drawing/2014/main" id="{01EBBA36-3F5C-12AE-2155-C7240D72717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111" y="2714"/>
              <a:ext cx="259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2" r:id="rId23" imgW="152268" imgH="203024" progId="Equation.3">
                      <p:embed/>
                    </p:oleObj>
                  </mc:Choice>
                  <mc:Fallback>
                    <p:oleObj r:id="rId23" imgW="152268" imgH="203024" progId="Equation.3">
                      <p:embed/>
                      <p:pic>
                        <p:nvPicPr>
                          <p:cNvPr id="61" name="Object 56">
                            <a:extLst>
                              <a:ext uri="{FF2B5EF4-FFF2-40B4-BE49-F238E27FC236}">
                                <a16:creationId xmlns:a16="http://schemas.microsoft.com/office/drawing/2014/main" id="{24273C4D-D2BD-B72C-1D7A-276216F48E53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1" y="2714"/>
                            <a:ext cx="259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57">
                <a:extLst>
                  <a:ext uri="{FF2B5EF4-FFF2-40B4-BE49-F238E27FC236}">
                    <a16:creationId xmlns:a16="http://schemas.microsoft.com/office/drawing/2014/main" id="{5CE97BD9-EE58-09A6-C199-2CE34EAFC4E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92" y="3148"/>
              <a:ext cx="220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3" r:id="rId24" imgW="139458" imgH="177492" progId="Equation.3">
                      <p:embed/>
                    </p:oleObj>
                  </mc:Choice>
                  <mc:Fallback>
                    <p:oleObj r:id="rId24" imgW="139458" imgH="177492" progId="Equation.3">
                      <p:embed/>
                      <p:pic>
                        <p:nvPicPr>
                          <p:cNvPr id="62" name="Object 57">
                            <a:extLst>
                              <a:ext uri="{FF2B5EF4-FFF2-40B4-BE49-F238E27FC236}">
                                <a16:creationId xmlns:a16="http://schemas.microsoft.com/office/drawing/2014/main" id="{3DDA035D-C8B3-71F8-2CC2-24822AF93557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2" y="3148"/>
                            <a:ext cx="220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58">
                <a:extLst>
                  <a:ext uri="{FF2B5EF4-FFF2-40B4-BE49-F238E27FC236}">
                    <a16:creationId xmlns:a16="http://schemas.microsoft.com/office/drawing/2014/main" id="{602FAF9C-DE2B-240C-3C8A-803D0E6475B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9" y="2913"/>
              <a:ext cx="191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4" r:id="rId25" imgW="126725" imgH="177415" progId="Equation.3">
                      <p:embed/>
                    </p:oleObj>
                  </mc:Choice>
                  <mc:Fallback>
                    <p:oleObj r:id="rId25" imgW="126725" imgH="177415" progId="Equation.3">
                      <p:embed/>
                      <p:pic>
                        <p:nvPicPr>
                          <p:cNvPr id="63" name="Object 58">
                            <a:extLst>
                              <a:ext uri="{FF2B5EF4-FFF2-40B4-BE49-F238E27FC236}">
                                <a16:creationId xmlns:a16="http://schemas.microsoft.com/office/drawing/2014/main" id="{E9C27BEC-9225-785E-986C-BA93883E0F7C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9" y="2913"/>
                            <a:ext cx="191" cy="2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Object 59">
                <a:extLst>
                  <a:ext uri="{FF2B5EF4-FFF2-40B4-BE49-F238E27FC236}">
                    <a16:creationId xmlns:a16="http://schemas.microsoft.com/office/drawing/2014/main" id="{B0F2415E-2591-041D-5853-B20C303BE37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5" y="2871"/>
              <a:ext cx="202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85" r:id="rId26" imgW="126725" imgH="164742" progId="Equation.3">
                      <p:embed/>
                    </p:oleObj>
                  </mc:Choice>
                  <mc:Fallback>
                    <p:oleObj r:id="rId26" imgW="126725" imgH="164742" progId="Equation.3">
                      <p:embed/>
                      <p:pic>
                        <p:nvPicPr>
                          <p:cNvPr id="64" name="Object 59">
                            <a:extLst>
                              <a:ext uri="{FF2B5EF4-FFF2-40B4-BE49-F238E27FC236}">
                                <a16:creationId xmlns:a16="http://schemas.microsoft.com/office/drawing/2014/main" id="{D8FBA0B3-6919-D9E2-3D0D-C9410622E3AE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" y="2871"/>
                            <a:ext cx="202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3" name="Line 60">
                <a:extLst>
                  <a:ext uri="{FF2B5EF4-FFF2-40B4-BE49-F238E27FC236}">
                    <a16:creationId xmlns:a16="http://schemas.microsoft.com/office/drawing/2014/main" id="{CCBED853-0709-D5FB-DCC1-4F77D611C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" y="2976"/>
                <a:ext cx="499" cy="36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61">
                <a:extLst>
                  <a:ext uri="{FF2B5EF4-FFF2-40B4-BE49-F238E27FC236}">
                    <a16:creationId xmlns:a16="http://schemas.microsoft.com/office/drawing/2014/main" id="{9051FB2A-8C12-C89D-40D8-677D41A44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9" y="3203"/>
                <a:ext cx="91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62">
                <a:extLst>
                  <a:ext uri="{FF2B5EF4-FFF2-40B4-BE49-F238E27FC236}">
                    <a16:creationId xmlns:a16="http://schemas.microsoft.com/office/drawing/2014/main" id="{51FA8FB9-E9FE-1AF3-B82E-48741493F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0" y="3203"/>
                <a:ext cx="45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822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 autoUpdateAnimBg="0"/>
      <p:bldP spid="50" grpId="0"/>
      <p:bldP spid="54" grpId="0"/>
      <p:bldP spid="55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7BC7ED4-D857-376F-E45E-22048E1886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6" y="217486"/>
            <a:ext cx="2348442" cy="708025"/>
          </a:xfrm>
        </p:spPr>
        <p:txBody>
          <a:bodyPr/>
          <a:lstStyle/>
          <a:p>
            <a:pPr algn="just" eaLnBrk="1" hangingPunct="1"/>
            <a:r>
              <a:rPr lang="zh-CN" altLang="en-US" sz="40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 action="ppaction://hlinkfile"/>
              </a:rPr>
              <a:t>高斯定理</a:t>
            </a:r>
            <a:r>
              <a:rPr lang="zh-CN" altLang="en-US" sz="40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4000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409291D2-77EC-25D8-9628-BB35B50AB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602565"/>
              </p:ext>
            </p:extLst>
          </p:nvPr>
        </p:nvGraphicFramePr>
        <p:xfrm>
          <a:off x="2282825" y="2478196"/>
          <a:ext cx="457835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4" imgW="1231560" imgH="444240" progId="Equation.DSMT4">
                  <p:embed/>
                </p:oleObj>
              </mc:Choice>
              <mc:Fallback>
                <p:oleObj name="Equation" r:id="rId4" imgW="1231560" imgH="444240" progId="Equation.DSMT4">
                  <p:embed/>
                  <p:pic>
                    <p:nvPicPr>
                      <p:cNvPr id="73732" name="Object 4">
                        <a:extLst>
                          <a:ext uri="{FF2B5EF4-FFF2-40B4-BE49-F238E27FC236}">
                            <a16:creationId xmlns:a16="http://schemas.microsoft.com/office/drawing/2014/main" id="{409291D2-77EC-25D8-9628-BB35B50AB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2478196"/>
                        <a:ext cx="457835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16">
            <a:extLst>
              <a:ext uri="{FF2B5EF4-FFF2-40B4-BE49-F238E27FC236}">
                <a16:creationId xmlns:a16="http://schemas.microsoft.com/office/drawing/2014/main" id="{AEC90417-7140-CC1C-DC2D-51559514221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249002"/>
              </p:ext>
            </p:extLst>
          </p:nvPr>
        </p:nvGraphicFramePr>
        <p:xfrm>
          <a:off x="250826" y="1084138"/>
          <a:ext cx="876935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6" imgW="3835400" imgH="482600" progId="Equation.DSMT4">
                  <p:embed/>
                </p:oleObj>
              </mc:Choice>
              <mc:Fallback>
                <p:oleObj name="Equation" r:id="rId6" imgW="3835400" imgH="482600" progId="Equation.DSMT4">
                  <p:embed/>
                  <p:pic>
                    <p:nvPicPr>
                      <p:cNvPr id="23560" name="Object 16">
                        <a:extLst>
                          <a:ext uri="{FF2B5EF4-FFF2-40B4-BE49-F238E27FC236}">
                            <a16:creationId xmlns:a16="http://schemas.microsoft.com/office/drawing/2014/main" id="{AEC90417-7140-CC1C-DC2D-5155951422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6" y="1084138"/>
                        <a:ext cx="8769350" cy="11033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26B0F65A-374B-4866-9798-31264075F32B}"/>
              </a:ext>
            </a:extLst>
          </p:cNvPr>
          <p:cNvGrpSpPr/>
          <p:nvPr/>
        </p:nvGrpSpPr>
        <p:grpSpPr>
          <a:xfrm>
            <a:off x="1315134" y="4379804"/>
            <a:ext cx="2051050" cy="2089150"/>
            <a:chOff x="1315134" y="4379804"/>
            <a:chExt cx="2051050" cy="2089150"/>
          </a:xfrm>
        </p:grpSpPr>
        <p:pic>
          <p:nvPicPr>
            <p:cNvPr id="3" name="Picture 1">
              <a:extLst>
                <a:ext uri="{FF2B5EF4-FFF2-40B4-BE49-F238E27FC236}">
                  <a16:creationId xmlns:a16="http://schemas.microsoft.com/office/drawing/2014/main" id="{66D8BEAC-ACA4-A34A-115E-330AEF0F5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5134" y="4379804"/>
              <a:ext cx="2051050" cy="2089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EEFCA52-FA08-F640-92FE-CE06F12A3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147" y="4861611"/>
              <a:ext cx="1089025" cy="1125537"/>
            </a:xfrm>
            <a:prstGeom prst="ellipse">
              <a:avLst/>
            </a:prstGeom>
            <a:gradFill rotWithShape="1">
              <a:gsLst>
                <a:gs pos="0">
                  <a:srgbClr val="3785CC">
                    <a:alpha val="0"/>
                  </a:srgbClr>
                </a:gs>
                <a:gs pos="100000">
                  <a:srgbClr val="FFD659"/>
                </a:gs>
                <a:gs pos="100000">
                  <a:srgbClr val="FFD96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C55A1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C8ED55A-6F7A-AA03-FE91-2321773BB74A}"/>
              </a:ext>
            </a:extLst>
          </p:cNvPr>
          <p:cNvSpPr txBox="1"/>
          <p:nvPr/>
        </p:nvSpPr>
        <p:spPr>
          <a:xfrm>
            <a:off x="3949580" y="514444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说明了静电场的有源性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86810D96-A6E3-C8DC-11D1-DDDB698C4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4169" y="1039556"/>
            <a:ext cx="1545495" cy="64611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b="1" dirty="0">
                <a:ea typeface="黑体" panose="02010609060101010101" pitchFamily="49" charset="-122"/>
              </a:rPr>
              <a:t>面元：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7037C-0003-4CB4-B315-A95B969FD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33" y="1800330"/>
            <a:ext cx="21007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kern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立体角：</a:t>
            </a:r>
          </a:p>
        </p:txBody>
      </p:sp>
      <p:graphicFrame>
        <p:nvGraphicFramePr>
          <p:cNvPr id="13" name="Object 47">
            <a:extLst>
              <a:ext uri="{FF2B5EF4-FFF2-40B4-BE49-F238E27FC236}">
                <a16:creationId xmlns:a16="http://schemas.microsoft.com/office/drawing/2014/main" id="{87109237-2561-F591-5163-4D4E30867A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819875"/>
              </p:ext>
            </p:extLst>
          </p:nvPr>
        </p:nvGraphicFramePr>
        <p:xfrm>
          <a:off x="996886" y="3901148"/>
          <a:ext cx="265588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4" imgW="927000" imgH="393480" progId="Equation.DSMT4">
                  <p:embed/>
                </p:oleObj>
              </mc:Choice>
              <mc:Fallback>
                <p:oleObj name="Equation" r:id="rId4" imgW="927000" imgH="393480" progId="Equation.DSMT4">
                  <p:embed/>
                  <p:pic>
                    <p:nvPicPr>
                      <p:cNvPr id="13" name="Object 47">
                        <a:extLst>
                          <a:ext uri="{FF2B5EF4-FFF2-40B4-BE49-F238E27FC236}">
                            <a16:creationId xmlns:a16="http://schemas.microsoft.com/office/drawing/2014/main" id="{87109237-2561-F591-5163-4D4E30867A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886" y="3901148"/>
                        <a:ext cx="2655888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4">
            <a:extLst>
              <a:ext uri="{FF2B5EF4-FFF2-40B4-BE49-F238E27FC236}">
                <a16:creationId xmlns:a16="http://schemas.microsoft.com/office/drawing/2014/main" id="{77687C82-A670-2C6F-EA6E-0B7EE20EBDEC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25746734"/>
              </p:ext>
            </p:extLst>
          </p:nvPr>
        </p:nvGraphicFramePr>
        <p:xfrm>
          <a:off x="3970628" y="2200554"/>
          <a:ext cx="1657449" cy="109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6" imgW="596641" imgH="393529" progId="Equation.DSMT4">
                  <p:embed/>
                </p:oleObj>
              </mc:Choice>
              <mc:Fallback>
                <p:oleObj name="Equation" r:id="rId6" imgW="596641" imgH="393529" progId="Equation.DSMT4">
                  <p:embed/>
                  <p:pic>
                    <p:nvPicPr>
                      <p:cNvPr id="14" name="Object 44">
                        <a:extLst>
                          <a:ext uri="{FF2B5EF4-FFF2-40B4-BE49-F238E27FC236}">
                            <a16:creationId xmlns:a16="http://schemas.microsoft.com/office/drawing/2014/main" id="{77687C82-A670-2C6F-EA6E-0B7EE20EBD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628" y="2200554"/>
                        <a:ext cx="1657449" cy="1093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2">
            <a:extLst>
              <a:ext uri="{FF2B5EF4-FFF2-40B4-BE49-F238E27FC236}">
                <a16:creationId xmlns:a16="http://schemas.microsoft.com/office/drawing/2014/main" id="{E1EA1C46-DE10-768B-FC7C-D934F8F11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796" y="2522165"/>
            <a:ext cx="24734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径矢与面元平行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46">
            <a:extLst>
              <a:ext uri="{FF2B5EF4-FFF2-40B4-BE49-F238E27FC236}">
                <a16:creationId xmlns:a16="http://schemas.microsoft.com/office/drawing/2014/main" id="{949D12F4-F8FB-B204-A661-B374D6646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796" y="3337916"/>
            <a:ext cx="3937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径矢与面元任意夹角：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44">
            <a:extLst>
              <a:ext uri="{FF2B5EF4-FFF2-40B4-BE49-F238E27FC236}">
                <a16:creationId xmlns:a16="http://schemas.microsoft.com/office/drawing/2014/main" id="{E661B684-33BD-F251-0E19-FF6954D06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270297"/>
              </p:ext>
            </p:extLst>
          </p:nvPr>
        </p:nvGraphicFramePr>
        <p:xfrm>
          <a:off x="2568168" y="1006632"/>
          <a:ext cx="1725333" cy="62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Equation" r:id="rId8" imgW="596880" imgH="215640" progId="Equation.DSMT4">
                  <p:embed/>
                </p:oleObj>
              </mc:Choice>
              <mc:Fallback>
                <p:oleObj name="Equation" r:id="rId8" imgW="596880" imgH="215640" progId="Equation.DSMT4">
                  <p:embed/>
                  <p:pic>
                    <p:nvPicPr>
                      <p:cNvPr id="19" name="Object 44">
                        <a:extLst>
                          <a:ext uri="{FF2B5EF4-FFF2-40B4-BE49-F238E27FC236}">
                            <a16:creationId xmlns:a16="http://schemas.microsoft.com/office/drawing/2014/main" id="{E661B684-33BD-F251-0E19-FF6954D068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168" y="1006632"/>
                        <a:ext cx="1725333" cy="625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0953485-4B84-D508-BF3E-DBA98F5CF5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799475"/>
              </p:ext>
            </p:extLst>
          </p:nvPr>
        </p:nvGraphicFramePr>
        <p:xfrm>
          <a:off x="3741368" y="3799745"/>
          <a:ext cx="1599504" cy="121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2" name="Equation" r:id="rId10" imgW="583920" imgH="444240" progId="Equation.DSMT4">
                  <p:embed/>
                </p:oleObj>
              </mc:Choice>
              <mc:Fallback>
                <p:oleObj name="Equation" r:id="rId10" imgW="583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1368" y="3799745"/>
                        <a:ext cx="1599504" cy="121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9B7E5224-4789-40B0-967C-2191927CCA15}"/>
              </a:ext>
            </a:extLst>
          </p:cNvPr>
          <p:cNvGrpSpPr/>
          <p:nvPr/>
        </p:nvGrpSpPr>
        <p:grpSpPr>
          <a:xfrm>
            <a:off x="7250958" y="551324"/>
            <a:ext cx="770106" cy="737142"/>
            <a:chOff x="7250958" y="551324"/>
            <a:chExt cx="770106" cy="73714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D788E36-F626-ED10-DF7E-1D53E2CFAC60}"/>
                </a:ext>
              </a:extLst>
            </p:cNvPr>
            <p:cNvSpPr/>
            <p:nvPr/>
          </p:nvSpPr>
          <p:spPr>
            <a:xfrm>
              <a:off x="7250958" y="1018743"/>
              <a:ext cx="717519" cy="26972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39528005-C208-F9C9-013D-6DE3AF4FA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4801" y="808307"/>
              <a:ext cx="0" cy="36316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009BF441-6060-6486-91AF-62611397C4C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5739523"/>
                </p:ext>
              </p:extLst>
            </p:nvPr>
          </p:nvGraphicFramePr>
          <p:xfrm>
            <a:off x="7634424" y="551324"/>
            <a:ext cx="269817" cy="416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3" name="Equation" r:id="rId12" imgW="126720" imgH="177480" progId="Equation.DSMT4">
                    <p:embed/>
                  </p:oleObj>
                </mc:Choice>
                <mc:Fallback>
                  <p:oleObj name="Equation" r:id="rId12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634424" y="551324"/>
                          <a:ext cx="269817" cy="4165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C1205BE0-36F5-53D5-48B3-296F0464FA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068649"/>
                </p:ext>
              </p:extLst>
            </p:nvPr>
          </p:nvGraphicFramePr>
          <p:xfrm>
            <a:off x="7667441" y="879784"/>
            <a:ext cx="353623" cy="321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4" name="Equation" r:id="rId14" imgW="215640" imgH="177480" progId="Equation.DSMT4">
                    <p:embed/>
                  </p:oleObj>
                </mc:Choice>
                <mc:Fallback>
                  <p:oleObj name="Equation" r:id="rId14" imgW="21564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667441" y="879784"/>
                          <a:ext cx="353623" cy="3211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32681B4-AE1C-396B-EDC3-4409B518D9B6}"/>
              </a:ext>
            </a:extLst>
          </p:cNvPr>
          <p:cNvGrpSpPr/>
          <p:nvPr/>
        </p:nvGrpSpPr>
        <p:grpSpPr>
          <a:xfrm>
            <a:off x="7250958" y="551324"/>
            <a:ext cx="717519" cy="2349937"/>
            <a:chOff x="4964874" y="821033"/>
            <a:chExt cx="928753" cy="2758135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E0E4430-2408-5A53-F482-28AC721A673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4964874" y="1523897"/>
              <a:ext cx="420938" cy="204304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EFD5146-D3E6-6331-BD7E-219AC33BD180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 flipH="1">
              <a:off x="5399709" y="1523897"/>
              <a:ext cx="493918" cy="204304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0938D53-7775-8F49-DD3C-FBF478696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0052" y="821033"/>
              <a:ext cx="48478" cy="2758135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DF1964D-86E1-42F2-B435-CE6D769847D9}"/>
              </a:ext>
            </a:extLst>
          </p:cNvPr>
          <p:cNvGrpSpPr/>
          <p:nvPr/>
        </p:nvGrpSpPr>
        <p:grpSpPr>
          <a:xfrm>
            <a:off x="7459410" y="2233336"/>
            <a:ext cx="819761" cy="975620"/>
            <a:chOff x="7459410" y="2233336"/>
            <a:chExt cx="819761" cy="975620"/>
          </a:xfrm>
        </p:grpSpPr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176B11B8-D756-D089-327C-004EB61015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4645724"/>
                </p:ext>
              </p:extLst>
            </p:nvPr>
          </p:nvGraphicFramePr>
          <p:xfrm>
            <a:off x="7919999" y="2233336"/>
            <a:ext cx="359172" cy="277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5" name="Equation" r:id="rId16" imgW="253800" imgH="177480" progId="Equation.DSMT4">
                    <p:embed/>
                  </p:oleObj>
                </mc:Choice>
                <mc:Fallback>
                  <p:oleObj name="Equation" r:id="rId16" imgW="25380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919999" y="2233336"/>
                          <a:ext cx="359172" cy="2772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31EEE008-93D1-5765-7540-DB245B4DB0B3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7628799" y="2371972"/>
              <a:ext cx="291200" cy="1386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2B4B74C-9365-0282-5A5F-C5ED81537FB8}"/>
                </a:ext>
              </a:extLst>
            </p:cNvPr>
            <p:cNvSpPr txBox="1"/>
            <p:nvPr/>
          </p:nvSpPr>
          <p:spPr>
            <a:xfrm>
              <a:off x="7459410" y="2894284"/>
              <a:ext cx="260316" cy="314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</a:t>
              </a:r>
              <a:endParaRPr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F5470C3-17DC-4C0D-B344-3968E2BB161D}"/>
              </a:ext>
            </a:extLst>
          </p:cNvPr>
          <p:cNvGrpSpPr/>
          <p:nvPr/>
        </p:nvGrpSpPr>
        <p:grpSpPr>
          <a:xfrm>
            <a:off x="6394784" y="3368680"/>
            <a:ext cx="2037548" cy="2521885"/>
            <a:chOff x="6394784" y="3368680"/>
            <a:chExt cx="2037548" cy="252188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26EE03A-F20B-4882-A6B9-912949E5AA01}"/>
                </a:ext>
              </a:extLst>
            </p:cNvPr>
            <p:cNvGrpSpPr/>
            <p:nvPr/>
          </p:nvGrpSpPr>
          <p:grpSpPr>
            <a:xfrm>
              <a:off x="7399786" y="3443293"/>
              <a:ext cx="1032546" cy="748412"/>
              <a:chOff x="7399786" y="3443293"/>
              <a:chExt cx="1032546" cy="748412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975F542-3C06-4D92-E20D-9A2F0DCAE107}"/>
                  </a:ext>
                </a:extLst>
              </p:cNvPr>
              <p:cNvSpPr/>
              <p:nvPr/>
            </p:nvSpPr>
            <p:spPr>
              <a:xfrm>
                <a:off x="7399786" y="3917858"/>
                <a:ext cx="781794" cy="27384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2BE9B1A4-7FD2-BA2A-A0F9-37A687B922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6222" y="3704205"/>
                <a:ext cx="0" cy="368712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8" name="对象 47">
                <a:extLst>
                  <a:ext uri="{FF2B5EF4-FFF2-40B4-BE49-F238E27FC236}">
                    <a16:creationId xmlns:a16="http://schemas.microsoft.com/office/drawing/2014/main" id="{79B87165-0855-F7AA-D8EB-5CB22E7E1C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6534109"/>
                  </p:ext>
                </p:extLst>
              </p:nvPr>
            </p:nvGraphicFramePr>
            <p:xfrm>
              <a:off x="7817603" y="3443293"/>
              <a:ext cx="293987" cy="4229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6" name="Equation" r:id="rId18" imgW="126720" imgH="177480" progId="Equation.DSMT4">
                      <p:embed/>
                    </p:oleObj>
                  </mc:Choice>
                  <mc:Fallback>
                    <p:oleObj name="Equation" r:id="rId18" imgW="126720" imgH="177480" progId="Equation.DSMT4">
                      <p:embed/>
                      <p:pic>
                        <p:nvPicPr>
                          <p:cNvPr id="10" name="对象 9">
                            <a:extLst>
                              <a:ext uri="{FF2B5EF4-FFF2-40B4-BE49-F238E27FC236}">
                                <a16:creationId xmlns:a16="http://schemas.microsoft.com/office/drawing/2014/main" id="{009BF441-6060-6486-91AF-62611397C4C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817603" y="3443293"/>
                            <a:ext cx="293987" cy="42295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" name="对象 48">
                <a:extLst>
                  <a:ext uri="{FF2B5EF4-FFF2-40B4-BE49-F238E27FC236}">
                    <a16:creationId xmlns:a16="http://schemas.microsoft.com/office/drawing/2014/main" id="{76115576-FAFC-1D71-267B-DE211135E4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977157"/>
                  </p:ext>
                </p:extLst>
              </p:nvPr>
            </p:nvGraphicFramePr>
            <p:xfrm>
              <a:off x="8047031" y="3672806"/>
              <a:ext cx="385301" cy="3260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7" name="Equation" r:id="rId19" imgW="215640" imgH="177480" progId="Equation.DSMT4">
                      <p:embed/>
                    </p:oleObj>
                  </mc:Choice>
                  <mc:Fallback>
                    <p:oleObj name="Equation" r:id="rId19" imgW="215640" imgH="177480" progId="Equation.DSMT4">
                      <p:embed/>
                      <p:pic>
                        <p:nvPicPr>
                          <p:cNvPr id="11" name="对象 10">
                            <a:extLst>
                              <a:ext uri="{FF2B5EF4-FFF2-40B4-BE49-F238E27FC236}">
                                <a16:creationId xmlns:a16="http://schemas.microsoft.com/office/drawing/2014/main" id="{C1205BE0-36F5-53D5-48B3-296F0464FA1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8047031" y="3672806"/>
                            <a:ext cx="385301" cy="32607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B8EDDA4-506F-C7D8-A372-056E0D342BD0}"/>
                </a:ext>
              </a:extLst>
            </p:cNvPr>
            <p:cNvCxnSpPr>
              <a:cxnSpLocks/>
            </p:cNvCxnSpPr>
            <p:nvPr/>
          </p:nvCxnSpPr>
          <p:spPr>
            <a:xfrm rot="2184516">
              <a:off x="6848507" y="3973238"/>
              <a:ext cx="354332" cy="181746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34BE8D3-181F-9F00-357F-D273D00FE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2804" y="4079901"/>
              <a:ext cx="1528776" cy="164862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060B1ADC-6C64-1E6C-605B-72194787E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3390" y="3368680"/>
              <a:ext cx="1623400" cy="2352707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894925C-21FE-DB2E-9235-08575B64D799}"/>
                </a:ext>
              </a:extLst>
            </p:cNvPr>
            <p:cNvSpPr txBox="1"/>
            <p:nvPr/>
          </p:nvSpPr>
          <p:spPr>
            <a:xfrm>
              <a:off x="6394784" y="5571083"/>
              <a:ext cx="283635" cy="31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</a:t>
              </a:r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2E8E7F86-45DF-1EF5-AF3D-9A38963D9D17}"/>
                </a:ext>
              </a:extLst>
            </p:cNvPr>
            <p:cNvSpPr/>
            <p:nvPr/>
          </p:nvSpPr>
          <p:spPr>
            <a:xfrm rot="1389069">
              <a:off x="7380796" y="4005123"/>
              <a:ext cx="639359" cy="273847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" name="Picture 4">
            <a:extLst>
              <a:ext uri="{FF2B5EF4-FFF2-40B4-BE49-F238E27FC236}">
                <a16:creationId xmlns:a16="http://schemas.microsoft.com/office/drawing/2014/main" id="{DB37DDE9-A6D7-7843-4AC3-C818951E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08" y="5043247"/>
            <a:ext cx="3166093" cy="1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11">
            <a:extLst>
              <a:ext uri="{FF2B5EF4-FFF2-40B4-BE49-F238E27FC236}">
                <a16:creationId xmlns:a16="http://schemas.microsoft.com/office/drawing/2014/main" id="{C9C12E06-B952-46E6-913F-3C2D9B679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16" y="161976"/>
            <a:ext cx="19654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1" kern="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立体角</a:t>
            </a:r>
          </a:p>
        </p:txBody>
      </p:sp>
    </p:spTree>
    <p:extLst>
      <p:ext uri="{BB962C8B-B14F-4D97-AF65-F5344CB8AC3E}">
        <p14:creationId xmlns:p14="http://schemas.microsoft.com/office/powerpoint/2010/main" val="9338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  <p:bldP spid="15" grpId="1"/>
      <p:bldP spid="16" grpId="0"/>
      <p:bldP spid="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CB5F05-AE61-4E97-AFE7-77D742429533}"/>
              </a:ext>
            </a:extLst>
          </p:cNvPr>
          <p:cNvSpPr txBox="1"/>
          <p:nvPr/>
        </p:nvSpPr>
        <p:spPr>
          <a:xfrm>
            <a:off x="822050" y="1489032"/>
            <a:ext cx="5211683" cy="2576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立体角有无正负？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球面对球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一点的立体角为？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球面对球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一点的立体角为？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81764C-4DB2-45A0-9283-7289CDA78235}"/>
              </a:ext>
            </a:extLst>
          </p:cNvPr>
          <p:cNvSpPr txBox="1"/>
          <p:nvPr/>
        </p:nvSpPr>
        <p:spPr>
          <a:xfrm>
            <a:off x="6184460" y="2174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B6FA36-66DC-4028-A433-281591986D81}"/>
              </a:ext>
            </a:extLst>
          </p:cNvPr>
          <p:cNvSpPr txBox="1"/>
          <p:nvPr/>
        </p:nvSpPr>
        <p:spPr>
          <a:xfrm>
            <a:off x="6219238" y="2917161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4π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C99517-21C3-4839-B646-6335DEAD0DAA}"/>
              </a:ext>
            </a:extLst>
          </p:cNvPr>
          <p:cNvSpPr txBox="1"/>
          <p:nvPr/>
        </p:nvSpPr>
        <p:spPr>
          <a:xfrm>
            <a:off x="6260602" y="35602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2BEF226-8E8E-4D0D-BB96-05B8F99FE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400390"/>
              </p:ext>
            </p:extLst>
          </p:nvPr>
        </p:nvGraphicFramePr>
        <p:xfrm>
          <a:off x="3266131" y="345808"/>
          <a:ext cx="2326845" cy="1252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Equation" r:id="rId3" imgW="825480" imgH="444240" progId="Equation.DSMT4">
                  <p:embed/>
                </p:oleObj>
              </mc:Choice>
              <mc:Fallback>
                <p:oleObj name="Equation" r:id="rId3" imgW="825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6131" y="345808"/>
                        <a:ext cx="2326845" cy="1252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1">
            <a:extLst>
              <a:ext uri="{FF2B5EF4-FFF2-40B4-BE49-F238E27FC236}">
                <a16:creationId xmlns:a16="http://schemas.microsoft.com/office/drawing/2014/main" id="{85CB52AD-6096-4EC5-B3AF-00121CFCD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420" y="649100"/>
            <a:ext cx="19654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1" kern="0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立体角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B886913-CA79-4275-8A25-E3787E16E014}"/>
              </a:ext>
            </a:extLst>
          </p:cNvPr>
          <p:cNvSpPr/>
          <p:nvPr/>
        </p:nvSpPr>
        <p:spPr>
          <a:xfrm>
            <a:off x="1826288" y="4918537"/>
            <a:ext cx="1002890" cy="932098"/>
          </a:xfrm>
          <a:prstGeom prst="ellipse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E4CE96D-65A3-4665-98CC-72A911C0666C}"/>
              </a:ext>
            </a:extLst>
          </p:cNvPr>
          <p:cNvGrpSpPr/>
          <p:nvPr/>
        </p:nvGrpSpPr>
        <p:grpSpPr>
          <a:xfrm>
            <a:off x="1274748" y="4611848"/>
            <a:ext cx="2706311" cy="1754423"/>
            <a:chOff x="1274748" y="4611848"/>
            <a:chExt cx="2706311" cy="1754423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9AE199E-6968-4C74-A6B8-6B93DFFF84DB}"/>
                </a:ext>
              </a:extLst>
            </p:cNvPr>
            <p:cNvSpPr/>
            <p:nvPr/>
          </p:nvSpPr>
          <p:spPr>
            <a:xfrm>
              <a:off x="2259890" y="5324868"/>
              <a:ext cx="135687" cy="1194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31398A6E-67F0-4899-89DA-592F3CFEAFB6}"/>
                </a:ext>
              </a:extLst>
            </p:cNvPr>
            <p:cNvGrpSpPr/>
            <p:nvPr/>
          </p:nvGrpSpPr>
          <p:grpSpPr>
            <a:xfrm>
              <a:off x="1274748" y="4611848"/>
              <a:ext cx="2706311" cy="1754423"/>
              <a:chOff x="1274748" y="4611848"/>
              <a:chExt cx="2706311" cy="1754423"/>
            </a:xfrm>
          </p:grpSpPr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AEFEFA09-0175-40FE-8B5C-196CAB571631}"/>
                  </a:ext>
                </a:extLst>
              </p:cNvPr>
              <p:cNvSpPr/>
              <p:nvPr/>
            </p:nvSpPr>
            <p:spPr>
              <a:xfrm>
                <a:off x="1274748" y="4611848"/>
                <a:ext cx="2706311" cy="1754423"/>
              </a:xfrm>
              <a:custGeom>
                <a:avLst/>
                <a:gdLst>
                  <a:gd name="connsiteX0" fmla="*/ 856498 w 2706311"/>
                  <a:gd name="connsiteY0" fmla="*/ 27523 h 1754423"/>
                  <a:gd name="connsiteX1" fmla="*/ 323098 w 2706311"/>
                  <a:gd name="connsiteY1" fmla="*/ 213790 h 1754423"/>
                  <a:gd name="connsiteX2" fmla="*/ 1364 w 2706311"/>
                  <a:gd name="connsiteY2" fmla="*/ 797990 h 1754423"/>
                  <a:gd name="connsiteX3" fmla="*/ 441631 w 2706311"/>
                  <a:gd name="connsiteY3" fmla="*/ 1602323 h 1754423"/>
                  <a:gd name="connsiteX4" fmla="*/ 1787831 w 2706311"/>
                  <a:gd name="connsiteY4" fmla="*/ 1720857 h 1754423"/>
                  <a:gd name="connsiteX5" fmla="*/ 2541364 w 2706311"/>
                  <a:gd name="connsiteY5" fmla="*/ 1195923 h 1754423"/>
                  <a:gd name="connsiteX6" fmla="*/ 2651431 w 2706311"/>
                  <a:gd name="connsiteY6" fmla="*/ 510123 h 1754423"/>
                  <a:gd name="connsiteX7" fmla="*/ 1847098 w 2706311"/>
                  <a:gd name="connsiteY7" fmla="*/ 52923 h 1754423"/>
                  <a:gd name="connsiteX8" fmla="*/ 856498 w 2706311"/>
                  <a:gd name="connsiteY8" fmla="*/ 27523 h 1754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6311" h="1754423">
                    <a:moveTo>
                      <a:pt x="856498" y="27523"/>
                    </a:moveTo>
                    <a:cubicBezTo>
                      <a:pt x="602498" y="54334"/>
                      <a:pt x="465620" y="85379"/>
                      <a:pt x="323098" y="213790"/>
                    </a:cubicBezTo>
                    <a:cubicBezTo>
                      <a:pt x="180576" y="342201"/>
                      <a:pt x="-18391" y="566568"/>
                      <a:pt x="1364" y="797990"/>
                    </a:cubicBezTo>
                    <a:cubicBezTo>
                      <a:pt x="21119" y="1029412"/>
                      <a:pt x="143887" y="1448512"/>
                      <a:pt x="441631" y="1602323"/>
                    </a:cubicBezTo>
                    <a:cubicBezTo>
                      <a:pt x="739375" y="1756134"/>
                      <a:pt x="1437876" y="1788590"/>
                      <a:pt x="1787831" y="1720857"/>
                    </a:cubicBezTo>
                    <a:cubicBezTo>
                      <a:pt x="2137786" y="1653124"/>
                      <a:pt x="2397431" y="1397712"/>
                      <a:pt x="2541364" y="1195923"/>
                    </a:cubicBezTo>
                    <a:cubicBezTo>
                      <a:pt x="2685297" y="994134"/>
                      <a:pt x="2767142" y="700623"/>
                      <a:pt x="2651431" y="510123"/>
                    </a:cubicBezTo>
                    <a:cubicBezTo>
                      <a:pt x="2535720" y="319623"/>
                      <a:pt x="2143431" y="133356"/>
                      <a:pt x="1847098" y="52923"/>
                    </a:cubicBezTo>
                    <a:cubicBezTo>
                      <a:pt x="1550765" y="-27510"/>
                      <a:pt x="1110498" y="712"/>
                      <a:pt x="856498" y="275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2">
                      <a:alpha val="0"/>
                    </a:schemeClr>
                  </a:gs>
                  <a:gs pos="100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accent1">
                    <a:shade val="50000"/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A355D62-3ABC-4723-852C-E7D39B34586E}"/>
                  </a:ext>
                </a:extLst>
              </p:cNvPr>
              <p:cNvSpPr/>
              <p:nvPr/>
            </p:nvSpPr>
            <p:spPr>
              <a:xfrm rot="1305367">
                <a:off x="2941367" y="4725293"/>
                <a:ext cx="771339" cy="2127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4E93A91F-31A3-4FA7-87EE-216092C55FED}"/>
                  </a:ext>
                </a:extLst>
              </p:cNvPr>
              <p:cNvCxnSpPr>
                <a:cxnSpLocks/>
                <a:stCxn id="12" idx="7"/>
                <a:endCxn id="14" idx="2"/>
              </p:cNvCxnSpPr>
              <p:nvPr/>
            </p:nvCxnSpPr>
            <p:spPr>
              <a:xfrm flipV="1">
                <a:off x="2375706" y="4688732"/>
                <a:ext cx="593132" cy="653627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5C4DF6C6-753E-4BC3-8010-B30FD54204C0}"/>
                  </a:ext>
                </a:extLst>
              </p:cNvPr>
              <p:cNvCxnSpPr>
                <a:cxnSpLocks/>
                <a:stCxn id="12" idx="6"/>
                <a:endCxn id="14" idx="6"/>
              </p:cNvCxnSpPr>
              <p:nvPr/>
            </p:nvCxnSpPr>
            <p:spPr>
              <a:xfrm flipV="1">
                <a:off x="2395577" y="4974634"/>
                <a:ext cx="1289658" cy="409952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0F8DA265-2C67-47EF-85B1-C8237A2DB47D}"/>
              </a:ext>
            </a:extLst>
          </p:cNvPr>
          <p:cNvSpPr/>
          <p:nvPr/>
        </p:nvSpPr>
        <p:spPr>
          <a:xfrm rot="3173786">
            <a:off x="2586818" y="5116520"/>
            <a:ext cx="279691" cy="95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7FA8B39-23CA-488B-BEDC-7FFC860BC742}"/>
              </a:ext>
            </a:extLst>
          </p:cNvPr>
          <p:cNvSpPr/>
          <p:nvPr/>
        </p:nvSpPr>
        <p:spPr>
          <a:xfrm>
            <a:off x="5857564" y="4472030"/>
            <a:ext cx="2706311" cy="1754423"/>
          </a:xfrm>
          <a:custGeom>
            <a:avLst/>
            <a:gdLst>
              <a:gd name="connsiteX0" fmla="*/ 856498 w 2706311"/>
              <a:gd name="connsiteY0" fmla="*/ 27523 h 1754423"/>
              <a:gd name="connsiteX1" fmla="*/ 323098 w 2706311"/>
              <a:gd name="connsiteY1" fmla="*/ 213790 h 1754423"/>
              <a:gd name="connsiteX2" fmla="*/ 1364 w 2706311"/>
              <a:gd name="connsiteY2" fmla="*/ 797990 h 1754423"/>
              <a:gd name="connsiteX3" fmla="*/ 441631 w 2706311"/>
              <a:gd name="connsiteY3" fmla="*/ 1602323 h 1754423"/>
              <a:gd name="connsiteX4" fmla="*/ 1787831 w 2706311"/>
              <a:gd name="connsiteY4" fmla="*/ 1720857 h 1754423"/>
              <a:gd name="connsiteX5" fmla="*/ 2541364 w 2706311"/>
              <a:gd name="connsiteY5" fmla="*/ 1195923 h 1754423"/>
              <a:gd name="connsiteX6" fmla="*/ 2651431 w 2706311"/>
              <a:gd name="connsiteY6" fmla="*/ 510123 h 1754423"/>
              <a:gd name="connsiteX7" fmla="*/ 1847098 w 2706311"/>
              <a:gd name="connsiteY7" fmla="*/ 52923 h 1754423"/>
              <a:gd name="connsiteX8" fmla="*/ 856498 w 2706311"/>
              <a:gd name="connsiteY8" fmla="*/ 27523 h 175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6311" h="1754423">
                <a:moveTo>
                  <a:pt x="856498" y="27523"/>
                </a:moveTo>
                <a:cubicBezTo>
                  <a:pt x="602498" y="54334"/>
                  <a:pt x="465620" y="85379"/>
                  <a:pt x="323098" y="213790"/>
                </a:cubicBezTo>
                <a:cubicBezTo>
                  <a:pt x="180576" y="342201"/>
                  <a:pt x="-18391" y="566568"/>
                  <a:pt x="1364" y="797990"/>
                </a:cubicBezTo>
                <a:cubicBezTo>
                  <a:pt x="21119" y="1029412"/>
                  <a:pt x="143887" y="1448512"/>
                  <a:pt x="441631" y="1602323"/>
                </a:cubicBezTo>
                <a:cubicBezTo>
                  <a:pt x="739375" y="1756134"/>
                  <a:pt x="1437876" y="1788590"/>
                  <a:pt x="1787831" y="1720857"/>
                </a:cubicBezTo>
                <a:cubicBezTo>
                  <a:pt x="2137786" y="1653124"/>
                  <a:pt x="2397431" y="1397712"/>
                  <a:pt x="2541364" y="1195923"/>
                </a:cubicBezTo>
                <a:cubicBezTo>
                  <a:pt x="2685297" y="994134"/>
                  <a:pt x="2767142" y="700623"/>
                  <a:pt x="2651431" y="510123"/>
                </a:cubicBezTo>
                <a:cubicBezTo>
                  <a:pt x="2535720" y="319623"/>
                  <a:pt x="2143431" y="133356"/>
                  <a:pt x="1847098" y="52923"/>
                </a:cubicBezTo>
                <a:cubicBezTo>
                  <a:pt x="1550765" y="-27510"/>
                  <a:pt x="1110498" y="712"/>
                  <a:pt x="856498" y="27523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F02E0A0-491E-4B48-AA64-B4C32E73CABC}"/>
              </a:ext>
            </a:extLst>
          </p:cNvPr>
          <p:cNvSpPr/>
          <p:nvPr/>
        </p:nvSpPr>
        <p:spPr>
          <a:xfrm>
            <a:off x="5355630" y="6226453"/>
            <a:ext cx="135687" cy="1194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1D5835A-2CCA-48A1-9D07-06281D2E2BAA}"/>
              </a:ext>
            </a:extLst>
          </p:cNvPr>
          <p:cNvSpPr/>
          <p:nvPr/>
        </p:nvSpPr>
        <p:spPr>
          <a:xfrm rot="1305367">
            <a:off x="7524183" y="4585475"/>
            <a:ext cx="771339" cy="212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3135391-43B1-43BB-A4F4-2F1A6A0F886A}"/>
              </a:ext>
            </a:extLst>
          </p:cNvPr>
          <p:cNvCxnSpPr>
            <a:cxnSpLocks/>
            <a:stCxn id="26" idx="7"/>
            <a:endCxn id="28" idx="2"/>
          </p:cNvCxnSpPr>
          <p:nvPr/>
        </p:nvCxnSpPr>
        <p:spPr>
          <a:xfrm flipV="1">
            <a:off x="5471446" y="4548914"/>
            <a:ext cx="2080208" cy="169503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9B428BB-C35D-4FC8-8A29-F72015BCFF41}"/>
              </a:ext>
            </a:extLst>
          </p:cNvPr>
          <p:cNvCxnSpPr>
            <a:cxnSpLocks/>
            <a:stCxn id="26" idx="7"/>
            <a:endCxn id="28" idx="6"/>
          </p:cNvCxnSpPr>
          <p:nvPr/>
        </p:nvCxnSpPr>
        <p:spPr>
          <a:xfrm flipV="1">
            <a:off x="5471446" y="4834816"/>
            <a:ext cx="2796605" cy="140912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508CA5AE-8B5C-4461-B921-5386F374E26A}"/>
              </a:ext>
            </a:extLst>
          </p:cNvPr>
          <p:cNvSpPr/>
          <p:nvPr/>
        </p:nvSpPr>
        <p:spPr>
          <a:xfrm rot="3173786">
            <a:off x="6013392" y="5810292"/>
            <a:ext cx="182204" cy="62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5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 animBg="1"/>
      <p:bldP spid="22" grpId="0" animBg="1"/>
      <p:bldP spid="25" grpId="0" animBg="1"/>
      <p:bldP spid="26" grpId="0" animBg="1"/>
      <p:bldP spid="2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35F7CFE-3C3B-1835-857E-B508A2EAEB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8212" y="201358"/>
            <a:ext cx="3696757" cy="646112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solidFill>
                  <a:srgbClr val="0000CC"/>
                </a:solidFill>
                <a:ea typeface="黑体" panose="02010609060101010101" pitchFamily="49" charset="-122"/>
              </a:rPr>
              <a:t>立体角的重要性</a:t>
            </a:r>
          </a:p>
        </p:txBody>
      </p:sp>
      <p:pic>
        <p:nvPicPr>
          <p:cNvPr id="1032" name="Picture 8" descr="图片">
            <a:extLst>
              <a:ext uri="{FF2B5EF4-FFF2-40B4-BE49-F238E27FC236}">
                <a16:creationId xmlns:a16="http://schemas.microsoft.com/office/drawing/2014/main" id="{45BB2038-22CC-3453-391A-6349FCEA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00" y="3820966"/>
            <a:ext cx="2841689" cy="231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FA63B2-6837-E03B-C709-B5CC731B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14" y="3820966"/>
            <a:ext cx="3130534" cy="228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DBF5FB6-82A3-D9D8-478F-6A22EE2D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8" y="1102677"/>
            <a:ext cx="2568516" cy="205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6450A9-1E2F-BB3A-C9B0-0A677B5ADCF1}"/>
              </a:ext>
            </a:extLst>
          </p:cNvPr>
          <p:cNvSpPr txBox="1"/>
          <p:nvPr/>
        </p:nvSpPr>
        <p:spPr>
          <a:xfrm>
            <a:off x="1699849" y="6134279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立体角≈</a:t>
            </a:r>
            <a:r>
              <a:rPr lang="en-US" altLang="zh-CN" sz="2400" dirty="0"/>
              <a:t>2π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0E7001-38A8-4E04-9FBD-111B63DFD288}"/>
              </a:ext>
            </a:extLst>
          </p:cNvPr>
          <p:cNvSpPr txBox="1"/>
          <p:nvPr/>
        </p:nvSpPr>
        <p:spPr>
          <a:xfrm>
            <a:off x="5665178" y="6134279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立体角≈</a:t>
            </a:r>
            <a:r>
              <a:rPr lang="en-US" altLang="zh-CN" sz="2400" dirty="0"/>
              <a:t>4π</a:t>
            </a:r>
            <a:endParaRPr lang="zh-CN" altLang="en-US" sz="24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12AF31B-1975-4390-B03C-FE000946C0FE}"/>
              </a:ext>
            </a:extLst>
          </p:cNvPr>
          <p:cNvGrpSpPr/>
          <p:nvPr/>
        </p:nvGrpSpPr>
        <p:grpSpPr>
          <a:xfrm>
            <a:off x="4864714" y="1095005"/>
            <a:ext cx="3130534" cy="2485109"/>
            <a:chOff x="4864714" y="1095005"/>
            <a:chExt cx="3130534" cy="248510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2F23CC8-B639-3ECE-0236-9703708D5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714" y="1095005"/>
              <a:ext cx="3130534" cy="2020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6E5931B-2148-2EC2-A0E9-B3F9310279C7}"/>
                </a:ext>
              </a:extLst>
            </p:cNvPr>
            <p:cNvSpPr txBox="1"/>
            <p:nvPr/>
          </p:nvSpPr>
          <p:spPr>
            <a:xfrm>
              <a:off x="5665178" y="3118449"/>
              <a:ext cx="19423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0" dirty="0">
                  <a:effectLst/>
                  <a:latin typeface="Arial" panose="020B0604020202020204" pitchFamily="34" charset="0"/>
                </a:rPr>
                <a:t>小</a:t>
              </a:r>
              <a:r>
                <a:rPr lang="zh-CN" altLang="en-US" sz="2400" b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角度</a:t>
              </a:r>
              <a:r>
                <a:rPr lang="zh-CN" altLang="en-US" sz="2400" b="0" dirty="0">
                  <a:effectLst/>
                  <a:latin typeface="Arial" panose="020B0604020202020204" pitchFamily="34" charset="0"/>
                </a:rPr>
                <a:t>打门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A26C4A0-DD38-E3C0-CC48-D3E29AAFBBE2}"/>
              </a:ext>
            </a:extLst>
          </p:cNvPr>
          <p:cNvSpPr txBox="1"/>
          <p:nvPr/>
        </p:nvSpPr>
        <p:spPr>
          <a:xfrm>
            <a:off x="1414910" y="3115301"/>
            <a:ext cx="1942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dirty="0">
                <a:effectLst/>
                <a:latin typeface="Arial" panose="020B0604020202020204" pitchFamily="34" charset="0"/>
              </a:rPr>
              <a:t> 广</a:t>
            </a:r>
            <a:r>
              <a:rPr lang="zh-CN" altLang="en-US" sz="2400" b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角</a:t>
            </a:r>
            <a:r>
              <a:rPr lang="zh-CN" altLang="en-US" sz="2400" b="0" dirty="0">
                <a:effectLst/>
                <a:latin typeface="Arial" panose="020B0604020202020204" pitchFamily="34" charset="0"/>
              </a:rPr>
              <a:t>镜头</a:t>
            </a:r>
          </a:p>
        </p:txBody>
      </p:sp>
    </p:spTree>
    <p:extLst>
      <p:ext uri="{BB962C8B-B14F-4D97-AF65-F5344CB8AC3E}">
        <p14:creationId xmlns:p14="http://schemas.microsoft.com/office/powerpoint/2010/main" val="10535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>
            <a:extLst>
              <a:ext uri="{FF2B5EF4-FFF2-40B4-BE49-F238E27FC236}">
                <a16:creationId xmlns:a16="http://schemas.microsoft.com/office/drawing/2014/main" id="{5FB02309-439A-4108-BBFC-232C8E536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92" y="1109583"/>
            <a:ext cx="2066951" cy="204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2">
            <a:extLst>
              <a:ext uri="{FF2B5EF4-FFF2-40B4-BE49-F238E27FC236}">
                <a16:creationId xmlns:a16="http://schemas.microsoft.com/office/drawing/2014/main" id="{F7D0A10C-99C1-5187-CB41-83787A5F8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1664" y="287509"/>
            <a:ext cx="8162925" cy="708025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高斯定理的证明：（从特殊到一般）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B1AB63BA-CEDA-8EE2-6346-0B1EE7428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7609" y="1205957"/>
            <a:ext cx="6092825" cy="1714500"/>
          </a:xfrm>
        </p:spPr>
        <p:txBody>
          <a:bodyPr/>
          <a:lstStyle/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点电荷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被以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为球心任意球面包围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endParaRPr lang="en-US" altLang="zh-CN" sz="2400" b="1" dirty="0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场具有球对称性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7172" name="Object 8">
            <a:extLst>
              <a:ext uri="{FF2B5EF4-FFF2-40B4-BE49-F238E27FC236}">
                <a16:creationId xmlns:a16="http://schemas.microsoft.com/office/drawing/2014/main" id="{E9099233-4D94-D21B-FA3A-7CB736DE4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38936"/>
              </p:ext>
            </p:extLst>
          </p:nvPr>
        </p:nvGraphicFramePr>
        <p:xfrm>
          <a:off x="457212" y="2996352"/>
          <a:ext cx="3241689" cy="1363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4" imgW="1485900" imgH="609600" progId="Equation.3">
                  <p:embed/>
                </p:oleObj>
              </mc:Choice>
              <mc:Fallback>
                <p:oleObj name="Equation" r:id="rId4" imgW="1485900" imgH="609600" progId="Equation.3">
                  <p:embed/>
                  <p:pic>
                    <p:nvPicPr>
                      <p:cNvPr id="7172" name="Object 8">
                        <a:extLst>
                          <a:ext uri="{FF2B5EF4-FFF2-40B4-BE49-F238E27FC236}">
                            <a16:creationId xmlns:a16="http://schemas.microsoft.com/office/drawing/2014/main" id="{E9099233-4D94-D21B-FA3A-7CB736DE49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12" y="2996352"/>
                        <a:ext cx="3241689" cy="1363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6B726A1D-4667-4B14-088A-A909A3CF39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775874"/>
              </p:ext>
            </p:extLst>
          </p:nvPr>
        </p:nvGraphicFramePr>
        <p:xfrm>
          <a:off x="2476920" y="3817421"/>
          <a:ext cx="217646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6" imgW="1002865" imgH="444307" progId="Equation.3">
                  <p:embed/>
                </p:oleObj>
              </mc:Choice>
              <mc:Fallback>
                <p:oleObj name="Equation" r:id="rId6" imgW="1002865" imgH="444307" progId="Equation.3">
                  <p:embed/>
                  <p:pic>
                    <p:nvPicPr>
                      <p:cNvPr id="19" name="Object 19">
                        <a:extLst>
                          <a:ext uri="{FF2B5EF4-FFF2-40B4-BE49-F238E27FC236}">
                            <a16:creationId xmlns:a16="http://schemas.microsoft.com/office/drawing/2014/main" id="{6B726A1D-4667-4B14-088A-A909A3CF39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920" y="3817421"/>
                        <a:ext cx="2176463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D473B4C-E26F-1156-80F1-1DECD0ECAD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622857"/>
              </p:ext>
            </p:extLst>
          </p:nvPr>
        </p:nvGraphicFramePr>
        <p:xfrm>
          <a:off x="4699764" y="3817421"/>
          <a:ext cx="71596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8" imgW="330057" imgH="431613" progId="Equation.3">
                  <p:embed/>
                </p:oleObj>
              </mc:Choice>
              <mc:Fallback>
                <p:oleObj name="Equation" r:id="rId8" imgW="330057" imgH="431613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D473B4C-E26F-1156-80F1-1DECD0ECAD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764" y="3817421"/>
                        <a:ext cx="71596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4">
            <a:extLst>
              <a:ext uri="{FF2B5EF4-FFF2-40B4-BE49-F238E27FC236}">
                <a16:creationId xmlns:a16="http://schemas.microsoft.com/office/drawing/2014/main" id="{F48738DC-07A3-9A07-8D48-ADF6B7395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930" y="5086920"/>
            <a:ext cx="8044392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即通过各球面的电场线总条数相等。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 </a:t>
            </a:r>
            <a:r>
              <a:rPr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 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发出的电场线连续的延伸到无穷远。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autoUpdateAnimBg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538</TotalTime>
  <Words>793</Words>
  <Application>Microsoft Office PowerPoint</Application>
  <PresentationFormat>全屏显示(4:3)</PresentationFormat>
  <Paragraphs>101</Paragraphs>
  <Slides>16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Verdana</vt:lpstr>
      <vt:lpstr>Wingdings</vt:lpstr>
      <vt:lpstr>Office 主题​​</vt:lpstr>
      <vt:lpstr>Equation.3</vt:lpstr>
      <vt:lpstr>Equation</vt:lpstr>
      <vt:lpstr>公式</vt:lpstr>
      <vt:lpstr>PowerPoint 演示文稿</vt:lpstr>
      <vt:lpstr>PowerPoint 演示文稿</vt:lpstr>
      <vt:lpstr>电通量E（electric flux）</vt:lpstr>
      <vt:lpstr>PowerPoint 演示文稿</vt:lpstr>
      <vt:lpstr>高斯定理  </vt:lpstr>
      <vt:lpstr>面元：</vt:lpstr>
      <vt:lpstr>PowerPoint 演示文稿</vt:lpstr>
      <vt:lpstr>立体角的重要性</vt:lpstr>
      <vt:lpstr>高斯定理的证明：（从特殊到一般）</vt:lpstr>
      <vt:lpstr>2.点电荷q被任意曲面包围 </vt:lpstr>
      <vt:lpstr>3.点电荷在闭合曲面外</vt:lpstr>
      <vt:lpstr>4. 多个点电荷的情况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Jiangwei Cao</dc:creator>
  <cp:lastModifiedBy>MagCao</cp:lastModifiedBy>
  <cp:revision>20</cp:revision>
  <dcterms:created xsi:type="dcterms:W3CDTF">2023-02-21T07:45:55Z</dcterms:created>
  <dcterms:modified xsi:type="dcterms:W3CDTF">2023-02-23T02:39:57Z</dcterms:modified>
</cp:coreProperties>
</file>